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handoutMasterIdLst>
    <p:handoutMasterId r:id="rId51"/>
  </p:handoutMasterIdLst>
  <p:sldIdLst>
    <p:sldId id="265" r:id="rId2"/>
    <p:sldId id="320" r:id="rId3"/>
    <p:sldId id="266" r:id="rId4"/>
    <p:sldId id="267" r:id="rId5"/>
    <p:sldId id="268" r:id="rId6"/>
    <p:sldId id="321" r:id="rId7"/>
    <p:sldId id="299" r:id="rId8"/>
    <p:sldId id="300" r:id="rId9"/>
    <p:sldId id="301" r:id="rId10"/>
    <p:sldId id="302" r:id="rId11"/>
    <p:sldId id="303" r:id="rId12"/>
    <p:sldId id="304" r:id="rId13"/>
    <p:sldId id="305" r:id="rId14"/>
    <p:sldId id="306" r:id="rId15"/>
    <p:sldId id="307" r:id="rId16"/>
    <p:sldId id="342" r:id="rId17"/>
    <p:sldId id="308" r:id="rId18"/>
    <p:sldId id="309" r:id="rId19"/>
    <p:sldId id="327" r:id="rId20"/>
    <p:sldId id="323" r:id="rId21"/>
    <p:sldId id="310" r:id="rId22"/>
    <p:sldId id="324" r:id="rId23"/>
    <p:sldId id="311" r:id="rId24"/>
    <p:sldId id="314" r:id="rId25"/>
    <p:sldId id="328" r:id="rId26"/>
    <p:sldId id="329" r:id="rId27"/>
    <p:sldId id="351" r:id="rId28"/>
    <p:sldId id="350" r:id="rId29"/>
    <p:sldId id="343" r:id="rId30"/>
    <p:sldId id="330" r:id="rId31"/>
    <p:sldId id="346" r:id="rId32"/>
    <p:sldId id="331" r:id="rId33"/>
    <p:sldId id="315" r:id="rId34"/>
    <p:sldId id="316" r:id="rId35"/>
    <p:sldId id="341" r:id="rId36"/>
    <p:sldId id="344" r:id="rId37"/>
    <p:sldId id="333" r:id="rId38"/>
    <p:sldId id="347" r:id="rId39"/>
    <p:sldId id="332" r:id="rId40"/>
    <p:sldId id="334" r:id="rId41"/>
    <p:sldId id="336" r:id="rId42"/>
    <p:sldId id="335" r:id="rId43"/>
    <p:sldId id="338" r:id="rId44"/>
    <p:sldId id="318" r:id="rId45"/>
    <p:sldId id="339" r:id="rId46"/>
    <p:sldId id="325" r:id="rId47"/>
    <p:sldId id="319" r:id="rId48"/>
    <p:sldId id="298" r:id="rId49"/>
    <p:sldId id="349" r:id="rId5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149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222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222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222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1A13440-A54C-49F7-9AAE-65AA964AF5E1}" type="slidenum">
              <a:rPr lang="en-US"/>
              <a:pPr>
                <a:defRPr/>
              </a:pPr>
              <a:t>‹#›</a:t>
            </a:fld>
            <a:endParaRPr lang="en-US"/>
          </a:p>
        </p:txBody>
      </p:sp>
    </p:spTree>
    <p:extLst>
      <p:ext uri="{BB962C8B-B14F-4D97-AF65-F5344CB8AC3E}">
        <p14:creationId xmlns:p14="http://schemas.microsoft.com/office/powerpoint/2010/main" val="23906549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5607B2-8485-4E73-A3CD-4A1C8F08202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5342BF-CF5F-4568-BA39-4481FE1687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F1DE269-D65B-4DD8-B586-EE359434B34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a:lstStyle/>
          <a:p>
            <a:pPr lvl="0"/>
            <a:endParaRPr lang="en-US" noProof="0" smtClean="0"/>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674F3F5-6E93-4FA6-BBC6-3E3A70D1C44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E0C3FFA-EC9D-494D-B89E-F5A2AB97087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953415-6383-4A94-9E36-DB536B5E32C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4466B2-1A3B-4A42-ABF9-BF977AD1B7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D965367-59B8-4242-9A26-2049D43CE9D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20EA689-FAEA-4112-A0A6-174908FBDA5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E4F0017-B478-460B-B3B6-DD23292D8B7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054FAB0-35C6-48CF-A426-EEEC5073CF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AF07560-E7FE-471D-8475-273E1807977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37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337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337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0B6F925-EBDA-445C-AA63-A1FD1840170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Microsoft_Excel_97-2003_Worksheet1.xls"/></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Microsoft_Excel_97-2003_Worksheet2.xls"/></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Microsoft_Word_97_-_2003_Document3.doc"/></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7.emf"/><Relationship Id="rId4" Type="http://schemas.openxmlformats.org/officeDocument/2006/relationships/oleObject" Target="../embeddings/Microsoft_Word_97_-_2003_Document4.doc"/></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hyperlink" Target="mailto:mraza7@uwo.ca" TargetMode="External"/><Relationship Id="rId2" Type="http://schemas.openxmlformats.org/officeDocument/2006/relationships/hyperlink" Target="mailto:rbeaujot@uwo.ca" TargetMode="Externa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idx="4294967295"/>
          </p:nvPr>
        </p:nvSpPr>
        <p:spPr>
          <a:xfrm>
            <a:off x="609600" y="762000"/>
            <a:ext cx="7772400" cy="1981200"/>
          </a:xfrm>
        </p:spPr>
        <p:txBody>
          <a:bodyPr/>
          <a:lstStyle/>
          <a:p>
            <a:pPr eaLnBrk="1" hangingPunct="1"/>
            <a:r>
              <a:rPr lang="en-US" sz="3600" dirty="0" smtClean="0"/>
              <a:t>Immigration and the population of Canada: The role of policy</a:t>
            </a:r>
          </a:p>
        </p:txBody>
      </p:sp>
      <p:sp>
        <p:nvSpPr>
          <p:cNvPr id="7171" name="Subtitle 2"/>
          <p:cNvSpPr>
            <a:spLocks noGrp="1"/>
          </p:cNvSpPr>
          <p:nvPr>
            <p:ph type="subTitle" idx="4294967295"/>
          </p:nvPr>
        </p:nvSpPr>
        <p:spPr>
          <a:xfrm>
            <a:off x="1371600" y="2819400"/>
            <a:ext cx="6019800" cy="2590800"/>
          </a:xfrm>
        </p:spPr>
        <p:txBody>
          <a:bodyPr/>
          <a:lstStyle/>
          <a:p>
            <a:pPr marL="0" indent="0" algn="ctr" eaLnBrk="1" hangingPunct="1">
              <a:buFontTx/>
              <a:buNone/>
            </a:pPr>
            <a:r>
              <a:rPr lang="en-US" sz="2000" b="1" dirty="0" err="1" smtClean="0">
                <a:solidFill>
                  <a:srgbClr val="898989"/>
                </a:solidFill>
              </a:rPr>
              <a:t>Roderic</a:t>
            </a:r>
            <a:r>
              <a:rPr lang="en-US" sz="2000" b="1" dirty="0" smtClean="0">
                <a:solidFill>
                  <a:srgbClr val="898989"/>
                </a:solidFill>
              </a:rPr>
              <a:t> </a:t>
            </a:r>
            <a:r>
              <a:rPr lang="en-US" sz="2000" b="1" dirty="0" err="1" smtClean="0">
                <a:solidFill>
                  <a:srgbClr val="898989"/>
                </a:solidFill>
              </a:rPr>
              <a:t>Beaujot</a:t>
            </a:r>
            <a:endParaRPr lang="en-US" sz="2000" b="1" dirty="0" smtClean="0">
              <a:solidFill>
                <a:srgbClr val="898989"/>
              </a:solidFill>
            </a:endParaRPr>
          </a:p>
          <a:p>
            <a:pPr marL="0" indent="0" algn="ctr" eaLnBrk="1" hangingPunct="1">
              <a:buFontTx/>
              <a:buNone/>
            </a:pPr>
            <a:r>
              <a:rPr lang="en-US" sz="2000" b="1" dirty="0" smtClean="0">
                <a:solidFill>
                  <a:srgbClr val="898989"/>
                </a:solidFill>
              </a:rPr>
              <a:t>Emeritus Professor of Sociology</a:t>
            </a:r>
          </a:p>
          <a:p>
            <a:pPr marL="0" indent="0" algn="ctr" eaLnBrk="1" hangingPunct="1">
              <a:buFontTx/>
              <a:buNone/>
            </a:pPr>
            <a:r>
              <a:rPr lang="en-US" sz="2000" b="1" dirty="0" smtClean="0">
                <a:solidFill>
                  <a:srgbClr val="898989"/>
                </a:solidFill>
              </a:rPr>
              <a:t>Western University</a:t>
            </a:r>
          </a:p>
          <a:p>
            <a:pPr marL="0" indent="0" eaLnBrk="1" hangingPunct="1">
              <a:buFontTx/>
              <a:buNone/>
            </a:pPr>
            <a:endParaRPr lang="en-US" sz="1400" b="1" dirty="0" smtClean="0">
              <a:solidFill>
                <a:srgbClr val="898989"/>
              </a:solidFill>
            </a:endParaRPr>
          </a:p>
          <a:p>
            <a:pPr marL="0" indent="0" eaLnBrk="1" hangingPunct="1">
              <a:buFontTx/>
              <a:buNone/>
            </a:pPr>
            <a:r>
              <a:rPr lang="en-US" sz="1800" b="1" dirty="0" smtClean="0">
                <a:solidFill>
                  <a:srgbClr val="898989"/>
                </a:solidFill>
              </a:rPr>
              <a:t>Based on </a:t>
            </a:r>
            <a:r>
              <a:rPr lang="en-US" sz="1800" b="1" dirty="0" err="1" smtClean="0">
                <a:solidFill>
                  <a:srgbClr val="898989"/>
                </a:solidFill>
              </a:rPr>
              <a:t>Beaujot</a:t>
            </a:r>
            <a:r>
              <a:rPr lang="en-US" sz="1800" b="1" dirty="0" smtClean="0">
                <a:solidFill>
                  <a:srgbClr val="898989"/>
                </a:solidFill>
              </a:rPr>
              <a:t> and </a:t>
            </a:r>
            <a:r>
              <a:rPr lang="en-US" sz="1800" b="1" dirty="0" err="1" smtClean="0">
                <a:solidFill>
                  <a:srgbClr val="898989"/>
                </a:solidFill>
              </a:rPr>
              <a:t>Raza</a:t>
            </a:r>
            <a:r>
              <a:rPr lang="en-US" sz="1800" b="1" dirty="0" smtClean="0">
                <a:solidFill>
                  <a:srgbClr val="898989"/>
                </a:solidFill>
              </a:rPr>
              <a:t>, 2013. Population and Immigration Policy, Pp. 129-162 in </a:t>
            </a:r>
            <a:r>
              <a:rPr lang="en-US" sz="1800" b="1" dirty="0" err="1" smtClean="0">
                <a:solidFill>
                  <a:srgbClr val="898989"/>
                </a:solidFill>
              </a:rPr>
              <a:t>Kasoff</a:t>
            </a:r>
            <a:r>
              <a:rPr lang="en-US" sz="1800" b="1" dirty="0" smtClean="0">
                <a:solidFill>
                  <a:srgbClr val="898989"/>
                </a:solidFill>
              </a:rPr>
              <a:t> and James, Editors, </a:t>
            </a:r>
            <a:r>
              <a:rPr lang="en-US" sz="1800" b="1" i="1" dirty="0" smtClean="0">
                <a:solidFill>
                  <a:srgbClr val="898989"/>
                </a:solidFill>
              </a:rPr>
              <a:t>Canadian Studies in the New Millennium</a:t>
            </a:r>
            <a:r>
              <a:rPr lang="en-US" sz="1800" b="1" dirty="0" smtClean="0">
                <a:solidFill>
                  <a:srgbClr val="898989"/>
                </a:solidFill>
              </a:rPr>
              <a:t>, University of Toronto Press</a:t>
            </a:r>
            <a:endParaRPr lang="en-US" sz="1800" dirty="0" smtClean="0">
              <a:solidFill>
                <a:srgbClr val="898989"/>
              </a:solidFill>
            </a:endParaRPr>
          </a:p>
          <a:p>
            <a:pPr marL="0" indent="0" algn="ctr" eaLnBrk="1" hangingPunct="1">
              <a:buFontTx/>
              <a:buNone/>
            </a:pPr>
            <a:endParaRPr lang="en-US" sz="1800" dirty="0" smtClean="0">
              <a:solidFill>
                <a:srgbClr val="898989"/>
              </a:solidFill>
            </a:endParaRPr>
          </a:p>
          <a:p>
            <a:pPr marL="0" indent="0" algn="ctr" eaLnBrk="1" hangingPunct="1">
              <a:buFontTx/>
              <a:buNone/>
            </a:pPr>
            <a:r>
              <a:rPr lang="en-US" sz="1800" dirty="0" smtClean="0">
                <a:solidFill>
                  <a:srgbClr val="898989"/>
                </a:solidFill>
              </a:rPr>
              <a:t>For presentation to Colloquium of the Centre for Research on Migration and Ethnic Relations</a:t>
            </a:r>
          </a:p>
          <a:p>
            <a:pPr marL="0" indent="0" algn="ctr" eaLnBrk="1" hangingPunct="1">
              <a:buFontTx/>
              <a:buNone/>
            </a:pPr>
            <a:r>
              <a:rPr lang="en-US" sz="1800" dirty="0" smtClean="0">
                <a:solidFill>
                  <a:srgbClr val="898989"/>
                </a:solidFill>
              </a:rPr>
              <a:t> 26 September 2013.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idx="4294967295"/>
          </p:nvPr>
        </p:nvSpPr>
        <p:spPr/>
        <p:txBody>
          <a:bodyPr/>
          <a:lstStyle/>
          <a:p>
            <a:pPr algn="l" eaLnBrk="1" hangingPunct="1"/>
            <a:r>
              <a:rPr lang="en-GB" sz="2800" b="1" smtClean="0"/>
              <a:t>Phases: Net out migration, 1860-1896</a:t>
            </a:r>
            <a:endParaRPr lang="en-US" sz="2800" smtClean="0"/>
          </a:p>
        </p:txBody>
      </p:sp>
      <p:sp>
        <p:nvSpPr>
          <p:cNvPr id="17411"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800" smtClean="0"/>
              <a:t>1861-1901</a:t>
            </a:r>
          </a:p>
          <a:p>
            <a:pPr eaLnBrk="1" hangingPunct="1">
              <a:lnSpc>
                <a:spcPct val="90000"/>
              </a:lnSpc>
              <a:buFontTx/>
              <a:buNone/>
            </a:pPr>
            <a:r>
              <a:rPr lang="en-US" sz="1800" smtClean="0"/>
              <a:t>	immigration: 	   892,000</a:t>
            </a:r>
          </a:p>
          <a:p>
            <a:pPr eaLnBrk="1" hangingPunct="1">
              <a:lnSpc>
                <a:spcPct val="90000"/>
              </a:lnSpc>
              <a:buFontTx/>
              <a:buNone/>
            </a:pPr>
            <a:r>
              <a:rPr lang="en-US" sz="1800" smtClean="0"/>
              <a:t>	emigration:	</a:t>
            </a:r>
            <a:r>
              <a:rPr lang="en-US" sz="1800" u="sng" smtClean="0"/>
              <a:t>1,891,000</a:t>
            </a:r>
          </a:p>
          <a:p>
            <a:pPr eaLnBrk="1" hangingPunct="1">
              <a:lnSpc>
                <a:spcPct val="90000"/>
              </a:lnSpc>
              <a:buFontTx/>
              <a:buNone/>
            </a:pPr>
            <a:r>
              <a:rPr lang="en-US" sz="1800" smtClean="0"/>
              <a:t>	net loss:	   999,000</a:t>
            </a:r>
          </a:p>
          <a:p>
            <a:pPr eaLnBrk="1" hangingPunct="1">
              <a:lnSpc>
                <a:spcPct val="90000"/>
              </a:lnSpc>
              <a:buFontTx/>
              <a:buNone/>
            </a:pPr>
            <a:r>
              <a:rPr lang="en-US" sz="2800" smtClean="0"/>
              <a:t>Immigration legislation</a:t>
            </a:r>
          </a:p>
          <a:p>
            <a:pPr eaLnBrk="1" hangingPunct="1">
              <a:lnSpc>
                <a:spcPct val="90000"/>
              </a:lnSpc>
              <a:buFontTx/>
              <a:buNone/>
            </a:pPr>
            <a:r>
              <a:rPr lang="en-US" sz="1800" smtClean="0"/>
              <a:t>	Free Grants and Homestead Act, 1868</a:t>
            </a:r>
          </a:p>
          <a:p>
            <a:pPr eaLnBrk="1" hangingPunct="1">
              <a:lnSpc>
                <a:spcPct val="90000"/>
              </a:lnSpc>
              <a:buFontTx/>
              <a:buNone/>
            </a:pPr>
            <a:r>
              <a:rPr lang="en-US" sz="1800" smtClean="0"/>
              <a:t>	Chinese Immigration Act, 1885</a:t>
            </a:r>
          </a:p>
          <a:p>
            <a:pPr eaLnBrk="1" hangingPunct="1">
              <a:lnSpc>
                <a:spcPct val="90000"/>
              </a:lnSpc>
              <a:buFontTx/>
              <a:buNone/>
            </a:pPr>
            <a:endParaRPr lang="en-US" sz="2800" smtClean="0"/>
          </a:p>
          <a:p>
            <a:pPr eaLnBrk="1" hangingPunct="1">
              <a:lnSpc>
                <a:spcPct val="90000"/>
              </a:lnSpc>
              <a:buFontTx/>
              <a:buNone/>
            </a:pPr>
            <a:r>
              <a:rPr lang="en-US" sz="2800" smtClean="0">
                <a:solidFill>
                  <a:srgbClr val="FF0000"/>
                </a:solidFill>
              </a:rPr>
              <a:t>US and Canada</a:t>
            </a:r>
          </a:p>
          <a:p>
            <a:pPr eaLnBrk="1" hangingPunct="1">
              <a:lnSpc>
                <a:spcPct val="90000"/>
              </a:lnSpc>
              <a:buFontTx/>
              <a:buNone/>
            </a:pPr>
            <a:r>
              <a:rPr lang="en-US" sz="1800" smtClean="0"/>
              <a:t>				</a:t>
            </a:r>
            <a:r>
              <a:rPr lang="en-US" sz="1800" u="sng" smtClean="0"/>
              <a:t>1860	</a:t>
            </a:r>
            <a:r>
              <a:rPr lang="en-US" sz="1800" smtClean="0"/>
              <a:t>	</a:t>
            </a:r>
            <a:r>
              <a:rPr lang="en-US" sz="1800" u="sng" smtClean="0"/>
              <a:t>1900</a:t>
            </a:r>
          </a:p>
          <a:p>
            <a:pPr eaLnBrk="1" hangingPunct="1">
              <a:lnSpc>
                <a:spcPct val="90000"/>
              </a:lnSpc>
              <a:buFontTx/>
              <a:buNone/>
            </a:pPr>
            <a:r>
              <a:rPr lang="en-US" sz="1800" smtClean="0"/>
              <a:t>US				31,443.0		75,994.0</a:t>
            </a:r>
          </a:p>
          <a:p>
            <a:pPr eaLnBrk="1" hangingPunct="1">
              <a:lnSpc>
                <a:spcPct val="90000"/>
              </a:lnSpc>
              <a:buFontTx/>
              <a:buNone/>
            </a:pPr>
            <a:r>
              <a:rPr lang="en-US" sz="1800" smtClean="0"/>
              <a:t>Canada			  3,230.0		  5,301.0</a:t>
            </a:r>
          </a:p>
          <a:p>
            <a:pPr eaLnBrk="1" hangingPunct="1">
              <a:lnSpc>
                <a:spcPct val="90000"/>
              </a:lnSpc>
              <a:buFontTx/>
              <a:buNone/>
            </a:pPr>
            <a:r>
              <a:rPr lang="en-US" sz="1800" smtClean="0"/>
              <a:t>US/Canada		         </a:t>
            </a:r>
            <a:r>
              <a:rPr lang="en-US" sz="1800" smtClean="0">
                <a:solidFill>
                  <a:srgbClr val="FF0000"/>
                </a:solidFill>
              </a:rPr>
              <a:t>9.7		       14.3</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p:txBody>
          <a:bodyPr/>
          <a:lstStyle/>
          <a:p>
            <a:pPr algn="l" eaLnBrk="1" hangingPunct="1"/>
            <a:r>
              <a:rPr lang="en-GB" sz="2800" b="1" smtClean="0"/>
              <a:t>Phases: First wave of post-Confederation immigration, 1897-1913</a:t>
            </a:r>
            <a:endParaRPr lang="en-US" sz="2800" smtClean="0"/>
          </a:p>
        </p:txBody>
      </p:sp>
      <p:sp>
        <p:nvSpPr>
          <p:cNvPr id="18435"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800" smtClean="0"/>
              <a:t>Immigrants</a:t>
            </a:r>
          </a:p>
          <a:p>
            <a:pPr eaLnBrk="1" hangingPunct="1">
              <a:lnSpc>
                <a:spcPct val="90000"/>
              </a:lnSpc>
              <a:buFontTx/>
              <a:buNone/>
            </a:pPr>
            <a:r>
              <a:rPr lang="en-US" sz="1800" smtClean="0"/>
              <a:t>	1896:   17,000</a:t>
            </a:r>
          </a:p>
          <a:p>
            <a:pPr eaLnBrk="1" hangingPunct="1">
              <a:lnSpc>
                <a:spcPct val="90000"/>
              </a:lnSpc>
              <a:buFontTx/>
              <a:buNone/>
            </a:pPr>
            <a:r>
              <a:rPr lang="en-US" sz="1800" smtClean="0"/>
              <a:t>	1913: 400,000</a:t>
            </a:r>
          </a:p>
          <a:p>
            <a:pPr eaLnBrk="1" hangingPunct="1">
              <a:lnSpc>
                <a:spcPct val="90000"/>
              </a:lnSpc>
              <a:buFontTx/>
              <a:buNone/>
            </a:pPr>
            <a:r>
              <a:rPr lang="en-US" sz="2800" smtClean="0"/>
              <a:t>Economic conditions, policy support</a:t>
            </a:r>
          </a:p>
          <a:p>
            <a:pPr eaLnBrk="1" hangingPunct="1">
              <a:lnSpc>
                <a:spcPct val="90000"/>
              </a:lnSpc>
              <a:buFontTx/>
              <a:buNone/>
            </a:pPr>
            <a:r>
              <a:rPr lang="en-US" sz="2800" smtClean="0"/>
              <a:t>Restrictions:</a:t>
            </a:r>
          </a:p>
          <a:p>
            <a:pPr eaLnBrk="1" hangingPunct="1">
              <a:lnSpc>
                <a:spcPct val="90000"/>
              </a:lnSpc>
              <a:buFontTx/>
              <a:buNone/>
            </a:pPr>
            <a:r>
              <a:rPr lang="en-US" sz="1800" smtClean="0"/>
              <a:t>	1907 and 1908: limit immigration from Japan and India</a:t>
            </a:r>
          </a:p>
          <a:p>
            <a:pPr eaLnBrk="1" hangingPunct="1">
              <a:lnSpc>
                <a:spcPct val="90000"/>
              </a:lnSpc>
              <a:buFontTx/>
              <a:buNone/>
            </a:pPr>
            <a:r>
              <a:rPr lang="en-US" sz="1800" smtClean="0"/>
              <a:t>	Immigration Acts of 1906 and 1910</a:t>
            </a:r>
          </a:p>
          <a:p>
            <a:pPr eaLnBrk="1" hangingPunct="1">
              <a:lnSpc>
                <a:spcPct val="90000"/>
              </a:lnSpc>
              <a:buFontTx/>
              <a:buNone/>
            </a:pPr>
            <a:r>
              <a:rPr lang="en-US" sz="2800" smtClean="0">
                <a:solidFill>
                  <a:srgbClr val="FF0000"/>
                </a:solidFill>
              </a:rPr>
              <a:t>US and Canada</a:t>
            </a:r>
          </a:p>
          <a:p>
            <a:pPr eaLnBrk="1" hangingPunct="1">
              <a:lnSpc>
                <a:spcPct val="90000"/>
              </a:lnSpc>
              <a:buFontTx/>
              <a:buNone/>
            </a:pPr>
            <a:r>
              <a:rPr lang="en-US" sz="1800" smtClean="0"/>
              <a:t>		    </a:t>
            </a:r>
            <a:r>
              <a:rPr lang="en-US" sz="1800" u="sng" smtClean="0"/>
              <a:t>1760</a:t>
            </a:r>
            <a:r>
              <a:rPr lang="en-US" sz="1800" smtClean="0"/>
              <a:t>		</a:t>
            </a:r>
            <a:r>
              <a:rPr lang="en-US" sz="1800" u="sng" smtClean="0"/>
              <a:t>1900	</a:t>
            </a:r>
            <a:r>
              <a:rPr lang="en-US" sz="1800" smtClean="0"/>
              <a:t>	</a:t>
            </a:r>
            <a:r>
              <a:rPr lang="en-US" sz="1800" u="sng" smtClean="0"/>
              <a:t>1920</a:t>
            </a:r>
          </a:p>
          <a:p>
            <a:pPr eaLnBrk="1" hangingPunct="1">
              <a:lnSpc>
                <a:spcPct val="90000"/>
              </a:lnSpc>
              <a:buFontTx/>
              <a:buNone/>
            </a:pPr>
            <a:r>
              <a:rPr lang="en-US" sz="1800" smtClean="0"/>
              <a:t>US		     2,267.8	75,994.0		106,711.0		</a:t>
            </a:r>
          </a:p>
          <a:p>
            <a:pPr eaLnBrk="1" hangingPunct="1">
              <a:lnSpc>
                <a:spcPct val="90000"/>
              </a:lnSpc>
              <a:buFontTx/>
              <a:buNone/>
            </a:pPr>
            <a:r>
              <a:rPr lang="en-US" sz="1800" smtClean="0"/>
              <a:t>Canada	          70.0	  5,301.0		    8,556.0</a:t>
            </a:r>
          </a:p>
          <a:p>
            <a:pPr eaLnBrk="1" hangingPunct="1">
              <a:lnSpc>
                <a:spcPct val="90000"/>
              </a:lnSpc>
              <a:buFontTx/>
              <a:buNone/>
            </a:pPr>
            <a:r>
              <a:rPr lang="en-US" sz="1800" smtClean="0"/>
              <a:t>US/Canada       </a:t>
            </a:r>
            <a:r>
              <a:rPr lang="en-US" sz="1800" smtClean="0">
                <a:solidFill>
                  <a:srgbClr val="FF0000"/>
                </a:solidFill>
              </a:rPr>
              <a:t>18.1	       14.3		         12.5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p:txBody>
          <a:bodyPr/>
          <a:lstStyle/>
          <a:p>
            <a:pPr algn="l" eaLnBrk="1" hangingPunct="1"/>
            <a:r>
              <a:rPr lang="en-GB" sz="2800" b="1" smtClean="0"/>
              <a:t>Phases: Interlude, 1914-1945</a:t>
            </a:r>
            <a:endParaRPr lang="en-US" sz="2800" smtClean="0"/>
          </a:p>
        </p:txBody>
      </p:sp>
      <p:sp>
        <p:nvSpPr>
          <p:cNvPr id="19459"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800" smtClean="0"/>
              <a:t>Annual arrivals, 1933-44: under 20,000</a:t>
            </a:r>
          </a:p>
          <a:p>
            <a:pPr eaLnBrk="1" hangingPunct="1">
              <a:lnSpc>
                <a:spcPct val="90000"/>
              </a:lnSpc>
              <a:buFontTx/>
              <a:buNone/>
            </a:pPr>
            <a:endParaRPr lang="en-US" sz="2800" smtClean="0"/>
          </a:p>
          <a:p>
            <a:pPr eaLnBrk="1" hangingPunct="1">
              <a:lnSpc>
                <a:spcPct val="90000"/>
              </a:lnSpc>
              <a:buFontTx/>
              <a:buNone/>
            </a:pPr>
            <a:r>
              <a:rPr lang="en-US" sz="2800" smtClean="0"/>
              <a:t>Policy</a:t>
            </a:r>
          </a:p>
          <a:p>
            <a:pPr eaLnBrk="1" hangingPunct="1">
              <a:lnSpc>
                <a:spcPct val="90000"/>
              </a:lnSpc>
              <a:buFontTx/>
              <a:buNone/>
            </a:pPr>
            <a:r>
              <a:rPr lang="en-US" sz="2000" smtClean="0"/>
              <a:t>Immigration Act, 1919 amendments	</a:t>
            </a:r>
          </a:p>
          <a:p>
            <a:pPr eaLnBrk="1" hangingPunct="1">
              <a:lnSpc>
                <a:spcPct val="90000"/>
              </a:lnSpc>
              <a:buFontTx/>
              <a:buNone/>
            </a:pPr>
            <a:r>
              <a:rPr lang="en-US" sz="2000" smtClean="0"/>
              <a:t>Empire Settlement Act, 1922</a:t>
            </a:r>
          </a:p>
          <a:p>
            <a:pPr eaLnBrk="1" hangingPunct="1">
              <a:lnSpc>
                <a:spcPct val="90000"/>
              </a:lnSpc>
              <a:buFontTx/>
              <a:buNone/>
            </a:pPr>
            <a:r>
              <a:rPr lang="en-US" sz="2000" smtClean="0"/>
              <a:t>Railway Agreement, 1925</a:t>
            </a:r>
          </a:p>
          <a:p>
            <a:pPr eaLnBrk="1" hangingPunct="1">
              <a:lnSpc>
                <a:spcPct val="90000"/>
              </a:lnSpc>
              <a:buFontTx/>
              <a:buNone/>
            </a:pPr>
            <a:endParaRPr lang="en-US" sz="2800" smtClean="0"/>
          </a:p>
          <a:p>
            <a:pPr eaLnBrk="1" hangingPunct="1">
              <a:lnSpc>
                <a:spcPct val="90000"/>
              </a:lnSpc>
              <a:buFontTx/>
              <a:buNone/>
            </a:pPr>
            <a:r>
              <a:rPr lang="en-US" sz="2800" smtClean="0">
                <a:solidFill>
                  <a:srgbClr val="FF0000"/>
                </a:solidFill>
              </a:rPr>
              <a:t>US and Canada</a:t>
            </a:r>
          </a:p>
          <a:p>
            <a:pPr eaLnBrk="1" hangingPunct="1">
              <a:lnSpc>
                <a:spcPct val="90000"/>
              </a:lnSpc>
              <a:buFontTx/>
              <a:buNone/>
            </a:pPr>
            <a:r>
              <a:rPr lang="en-US" sz="1800" smtClean="0"/>
              <a:t>				</a:t>
            </a:r>
            <a:r>
              <a:rPr lang="en-US" sz="1800" u="sng" smtClean="0"/>
              <a:t>1920	</a:t>
            </a:r>
            <a:r>
              <a:rPr lang="en-US" sz="1800" smtClean="0"/>
              <a:t>	</a:t>
            </a:r>
            <a:r>
              <a:rPr lang="en-US" sz="1800" u="sng" smtClean="0"/>
              <a:t>1950</a:t>
            </a:r>
          </a:p>
          <a:p>
            <a:pPr eaLnBrk="1" hangingPunct="1">
              <a:lnSpc>
                <a:spcPct val="90000"/>
              </a:lnSpc>
              <a:buFontTx/>
              <a:buNone/>
            </a:pPr>
            <a:r>
              <a:rPr lang="en-US" sz="1800" smtClean="0"/>
              <a:t>US				106,711.0	150,697.0		</a:t>
            </a:r>
          </a:p>
          <a:p>
            <a:pPr eaLnBrk="1" hangingPunct="1">
              <a:lnSpc>
                <a:spcPct val="90000"/>
              </a:lnSpc>
              <a:buFontTx/>
              <a:buNone/>
            </a:pPr>
            <a:r>
              <a:rPr lang="en-US" sz="1800" smtClean="0"/>
              <a:t>Canada			    8,556.0	  13,712.0</a:t>
            </a:r>
          </a:p>
          <a:p>
            <a:pPr eaLnBrk="1" hangingPunct="1">
              <a:lnSpc>
                <a:spcPct val="90000"/>
              </a:lnSpc>
              <a:buFontTx/>
              <a:buNone/>
            </a:pPr>
            <a:r>
              <a:rPr lang="en-US" sz="1800" smtClean="0"/>
              <a:t>US/Canada		         </a:t>
            </a:r>
            <a:r>
              <a:rPr lang="en-US" sz="1800" smtClean="0">
                <a:solidFill>
                  <a:srgbClr val="FF0000"/>
                </a:solidFill>
              </a:rPr>
              <a:t>12.5	         11.0</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p:txBody>
          <a:bodyPr/>
          <a:lstStyle/>
          <a:p>
            <a:pPr algn="l" eaLnBrk="1" hangingPunct="1"/>
            <a:r>
              <a:rPr lang="en-GB" sz="2800" b="1" dirty="0" smtClean="0"/>
              <a:t>Phases: 1946-1961, post-war white</a:t>
            </a:r>
            <a:endParaRPr lang="en-US" sz="2800" dirty="0" smtClean="0"/>
          </a:p>
        </p:txBody>
      </p:sp>
      <p:sp>
        <p:nvSpPr>
          <p:cNvPr id="20483"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400" dirty="0" smtClean="0"/>
              <a:t>Charles, </a:t>
            </a:r>
            <a:r>
              <a:rPr lang="en-US" sz="2400" dirty="0" err="1" smtClean="0"/>
              <a:t>Keyfitz</a:t>
            </a:r>
            <a:r>
              <a:rPr lang="en-US" sz="2400" dirty="0" smtClean="0"/>
              <a:t> and Rosenberg, 1946: projections assume zero net immigration to 1971</a:t>
            </a:r>
          </a:p>
          <a:p>
            <a:pPr eaLnBrk="1" hangingPunct="1">
              <a:lnSpc>
                <a:spcPct val="90000"/>
              </a:lnSpc>
              <a:buFontTx/>
              <a:buNone/>
            </a:pPr>
            <a:endParaRPr lang="en-US" sz="2400" dirty="0" smtClean="0"/>
          </a:p>
          <a:p>
            <a:pPr eaLnBrk="1" hangingPunct="1">
              <a:lnSpc>
                <a:spcPct val="90000"/>
              </a:lnSpc>
              <a:buFontTx/>
              <a:buNone/>
            </a:pPr>
            <a:r>
              <a:rPr lang="en-US" sz="2400" dirty="0" smtClean="0"/>
              <a:t>King’s Statement to Parliament, 1947</a:t>
            </a:r>
          </a:p>
          <a:p>
            <a:pPr eaLnBrk="1" hangingPunct="1">
              <a:lnSpc>
                <a:spcPct val="90000"/>
              </a:lnSpc>
              <a:buFontTx/>
              <a:buNone/>
            </a:pPr>
            <a:r>
              <a:rPr lang="en-US" sz="2400" dirty="0" smtClean="0"/>
              <a:t>Immigration Act 1953</a:t>
            </a:r>
          </a:p>
          <a:p>
            <a:pPr eaLnBrk="1" hangingPunct="1">
              <a:lnSpc>
                <a:spcPct val="90000"/>
              </a:lnSpc>
              <a:buFontTx/>
              <a:buNone/>
            </a:pPr>
            <a:r>
              <a:rPr lang="en-US" sz="2400" dirty="0" smtClean="0"/>
              <a:t>Arrangement for Asian Commonwealth countries, 1951-62: 300 per year from India, Pakistan and Sri Lanka</a:t>
            </a:r>
          </a:p>
          <a:p>
            <a:pPr eaLnBrk="1" hangingPunct="1">
              <a:lnSpc>
                <a:spcPct val="90000"/>
              </a:lnSpc>
              <a:buFontTx/>
              <a:buNone/>
            </a:pPr>
            <a:endParaRPr lang="en-US" sz="2400" dirty="0" smtClean="0"/>
          </a:p>
          <a:p>
            <a:pPr eaLnBrk="1" hangingPunct="1">
              <a:lnSpc>
                <a:spcPct val="90000"/>
              </a:lnSpc>
              <a:buFontTx/>
              <a:buNone/>
            </a:pPr>
            <a:r>
              <a:rPr lang="en-US" sz="2400" dirty="0" smtClean="0"/>
              <a:t>1951-1961:</a:t>
            </a:r>
          </a:p>
          <a:p>
            <a:pPr eaLnBrk="1" hangingPunct="1">
              <a:lnSpc>
                <a:spcPct val="90000"/>
              </a:lnSpc>
              <a:buFontTx/>
              <a:buNone/>
            </a:pPr>
            <a:r>
              <a:rPr lang="en-US" sz="1800" dirty="0" smtClean="0"/>
              <a:t>Net migration as percent of population growth:  21%</a:t>
            </a:r>
          </a:p>
          <a:p>
            <a:pPr eaLnBrk="1" hangingPunct="1">
              <a:lnSpc>
                <a:spcPct val="90000"/>
              </a:lnSpc>
              <a:buFontTx/>
              <a:buNone/>
            </a:pPr>
            <a:r>
              <a:rPr lang="en-US" sz="1800" dirty="0" smtClean="0"/>
              <a:t>Annual immigrants per 100 population:             0.95</a:t>
            </a:r>
          </a:p>
          <a:p>
            <a:pPr eaLnBrk="1" hangingPunct="1">
              <a:lnSpc>
                <a:spcPct val="90000"/>
              </a:lnSpc>
              <a:buFontTx/>
              <a:buNone/>
            </a:pPr>
            <a:endParaRPr lang="en-US" sz="2400" dirty="0" smtClean="0"/>
          </a:p>
          <a:p>
            <a:pPr eaLnBrk="1" hangingPunct="1">
              <a:lnSpc>
                <a:spcPct val="90000"/>
              </a:lnSpc>
              <a:buFontTx/>
              <a:buNone/>
            </a:pPr>
            <a:r>
              <a:rPr lang="en-US" sz="2400" dirty="0" smtClean="0"/>
              <a:t>1946-61: 2.4</a:t>
            </a:r>
            <a:r>
              <a:rPr lang="en-US" sz="2000" dirty="0" smtClean="0"/>
              <a:t>% of origins other than European, Australia and US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idx="4294967295"/>
          </p:nvPr>
        </p:nvSpPr>
        <p:spPr/>
        <p:txBody>
          <a:bodyPr/>
          <a:lstStyle/>
          <a:p>
            <a:pPr algn="l" eaLnBrk="1" hangingPunct="1"/>
            <a:r>
              <a:rPr lang="en-GB" sz="2800" b="1" smtClean="0"/>
              <a:t>Phases: 1962-1988, diversification of origins</a:t>
            </a:r>
            <a:endParaRPr lang="en-US" sz="2800" smtClean="0"/>
          </a:p>
        </p:txBody>
      </p:sp>
      <p:sp>
        <p:nvSpPr>
          <p:cNvPr id="21507"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400" dirty="0" smtClean="0"/>
              <a:t>1962: lifting of national origin restrictions to immigration</a:t>
            </a:r>
          </a:p>
          <a:p>
            <a:pPr eaLnBrk="1" hangingPunct="1">
              <a:lnSpc>
                <a:spcPct val="90000"/>
              </a:lnSpc>
              <a:buFontTx/>
              <a:buNone/>
            </a:pPr>
            <a:r>
              <a:rPr lang="en-US" sz="2400" dirty="0" smtClean="0"/>
              <a:t>1966: White Paper: positive for economic growth</a:t>
            </a:r>
          </a:p>
          <a:p>
            <a:pPr eaLnBrk="1" hangingPunct="1">
              <a:lnSpc>
                <a:spcPct val="90000"/>
              </a:lnSpc>
              <a:buFontTx/>
              <a:buNone/>
            </a:pPr>
            <a:r>
              <a:rPr lang="en-US" sz="2400" dirty="0" smtClean="0"/>
              <a:t>1967: points system</a:t>
            </a:r>
          </a:p>
          <a:p>
            <a:pPr eaLnBrk="1" hangingPunct="1">
              <a:lnSpc>
                <a:spcPct val="90000"/>
              </a:lnSpc>
              <a:buFontTx/>
              <a:buNone/>
            </a:pPr>
            <a:r>
              <a:rPr lang="en-US" sz="2400" dirty="0" smtClean="0"/>
              <a:t>1974: Green Paper: more guarded</a:t>
            </a:r>
          </a:p>
          <a:p>
            <a:pPr eaLnBrk="1" hangingPunct="1">
              <a:lnSpc>
                <a:spcPct val="90000"/>
              </a:lnSpc>
              <a:buFontTx/>
              <a:buNone/>
            </a:pPr>
            <a:r>
              <a:rPr lang="en-US" sz="2400" dirty="0" smtClean="0"/>
              <a:t>1976: Immigration Act: target level, refugees as an immigrant class</a:t>
            </a:r>
          </a:p>
          <a:p>
            <a:pPr eaLnBrk="1" hangingPunct="1">
              <a:lnSpc>
                <a:spcPct val="90000"/>
              </a:lnSpc>
              <a:buFontTx/>
              <a:buNone/>
            </a:pPr>
            <a:r>
              <a:rPr lang="en-US" sz="1800" dirty="0" smtClean="0"/>
              <a:t>					1</a:t>
            </a:r>
            <a:r>
              <a:rPr lang="en-US" sz="1800" u="sng" dirty="0" smtClean="0"/>
              <a:t>941-51</a:t>
            </a:r>
            <a:r>
              <a:rPr lang="en-US" sz="1800" dirty="0" smtClean="0"/>
              <a:t>	</a:t>
            </a:r>
            <a:r>
              <a:rPr lang="en-US" sz="1800" u="sng" dirty="0" smtClean="0"/>
              <a:t>1951-61</a:t>
            </a:r>
            <a:r>
              <a:rPr lang="en-US" sz="1800" dirty="0" smtClean="0"/>
              <a:t>	</a:t>
            </a:r>
            <a:r>
              <a:rPr lang="en-US" sz="1800" u="sng" dirty="0" smtClean="0"/>
              <a:t>1961-71</a:t>
            </a:r>
            <a:r>
              <a:rPr lang="en-US" sz="1800" dirty="0" smtClean="0"/>
              <a:t>	</a:t>
            </a:r>
            <a:r>
              <a:rPr lang="en-US" sz="1800" u="sng" dirty="0" smtClean="0"/>
              <a:t>1971-81 1981-1 </a:t>
            </a:r>
          </a:p>
          <a:p>
            <a:pPr eaLnBrk="1" hangingPunct="1">
              <a:lnSpc>
                <a:spcPct val="90000"/>
              </a:lnSpc>
              <a:buFontTx/>
              <a:buNone/>
            </a:pPr>
            <a:r>
              <a:rPr lang="en-US" sz="1800" dirty="0" smtClean="0"/>
              <a:t>Net migration as % of growth	   7%	  21%	  14%	  42%	  42%</a:t>
            </a:r>
          </a:p>
          <a:p>
            <a:pPr eaLnBrk="1" hangingPunct="1">
              <a:lnSpc>
                <a:spcPct val="90000"/>
              </a:lnSpc>
              <a:buFontTx/>
              <a:buNone/>
            </a:pPr>
            <a:r>
              <a:rPr lang="en-US" sz="1800" dirty="0" smtClean="0"/>
              <a:t>Annual arrivals per 100 pop	  .43	  .95	  .71	  .62	  .52</a:t>
            </a:r>
          </a:p>
          <a:p>
            <a:pPr eaLnBrk="1" hangingPunct="1">
              <a:lnSpc>
                <a:spcPct val="90000"/>
              </a:lnSpc>
              <a:buFontTx/>
              <a:buNone/>
            </a:pPr>
            <a:r>
              <a:rPr lang="en-US" sz="1800" dirty="0" smtClean="0"/>
              <a:t>Net migration per 100 births	      5	   24	   18	   33	   36</a:t>
            </a:r>
          </a:p>
          <a:p>
            <a:pPr eaLnBrk="1" hangingPunct="1">
              <a:lnSpc>
                <a:spcPct val="90000"/>
              </a:lnSpc>
              <a:buFontTx/>
              <a:buNone/>
            </a:pPr>
            <a:endParaRPr lang="en-US" sz="1800" dirty="0" smtClean="0"/>
          </a:p>
          <a:p>
            <a:pPr eaLnBrk="1" hangingPunct="1">
              <a:lnSpc>
                <a:spcPct val="90000"/>
              </a:lnSpc>
              <a:buFontTx/>
              <a:buNone/>
            </a:pPr>
            <a:r>
              <a:rPr lang="en-US" sz="1800" dirty="0" smtClean="0"/>
              <a:t>							</a:t>
            </a:r>
            <a:r>
              <a:rPr lang="en-US" sz="1800" u="sng" dirty="0" smtClean="0"/>
              <a:t>1946-61</a:t>
            </a:r>
            <a:r>
              <a:rPr lang="en-US" sz="1800" dirty="0" smtClean="0"/>
              <a:t>	</a:t>
            </a:r>
            <a:r>
              <a:rPr lang="en-US" sz="1800" u="sng" dirty="0" smtClean="0"/>
              <a:t>2001-06</a:t>
            </a:r>
            <a:r>
              <a:rPr lang="en-US" sz="1800" dirty="0" smtClean="0"/>
              <a:t>  </a:t>
            </a:r>
            <a:endParaRPr lang="en-US" sz="1800" u="sng" dirty="0" smtClean="0"/>
          </a:p>
          <a:p>
            <a:pPr eaLnBrk="1" hangingPunct="1">
              <a:lnSpc>
                <a:spcPct val="90000"/>
              </a:lnSpc>
              <a:buFontTx/>
              <a:buNone/>
            </a:pPr>
            <a:r>
              <a:rPr lang="en-US" sz="1800" dirty="0" smtClean="0"/>
              <a:t>Percent of from other than Europe, US and Australia	    2.4%	   80.1%</a:t>
            </a:r>
          </a:p>
          <a:p>
            <a:pPr eaLnBrk="1" hangingPunct="1">
              <a:lnSpc>
                <a:spcPct val="90000"/>
              </a:lnSpc>
              <a:buFontTx/>
              <a:buNone/>
            </a:pPr>
            <a:endParaRPr lang="en-US" sz="2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idx="4294967295"/>
          </p:nvPr>
        </p:nvSpPr>
        <p:spPr/>
        <p:txBody>
          <a:bodyPr/>
          <a:lstStyle/>
          <a:p>
            <a:pPr algn="l" eaLnBrk="1" hangingPunct="1"/>
            <a:r>
              <a:rPr lang="en-GB" sz="2800" b="1" smtClean="0"/>
              <a:t>Phases: 1989-present, sustained high levels</a:t>
            </a:r>
            <a:endParaRPr lang="en-US" sz="2800" smtClean="0"/>
          </a:p>
        </p:txBody>
      </p:sp>
      <p:sp>
        <p:nvSpPr>
          <p:cNvPr id="22531"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400" dirty="0" smtClean="0"/>
              <a:t>1988: Canada-United States Trade Agreement</a:t>
            </a:r>
          </a:p>
          <a:p>
            <a:pPr eaLnBrk="1" hangingPunct="1">
              <a:lnSpc>
                <a:spcPct val="90000"/>
              </a:lnSpc>
              <a:buFontTx/>
              <a:buNone/>
            </a:pPr>
            <a:r>
              <a:rPr lang="en-US" sz="2400" dirty="0" smtClean="0"/>
              <a:t>1992: North American Free Trade Agreement</a:t>
            </a:r>
          </a:p>
          <a:p>
            <a:pPr eaLnBrk="1" hangingPunct="1">
              <a:lnSpc>
                <a:spcPct val="90000"/>
              </a:lnSpc>
              <a:buFontTx/>
              <a:buNone/>
            </a:pPr>
            <a:r>
              <a:rPr lang="en-US" sz="2400" dirty="0" smtClean="0"/>
              <a:t>Recession of early 90s: no reduction of immigration</a:t>
            </a:r>
          </a:p>
          <a:p>
            <a:pPr eaLnBrk="1" hangingPunct="1">
              <a:lnSpc>
                <a:spcPct val="90000"/>
              </a:lnSpc>
              <a:buFontTx/>
              <a:buNone/>
            </a:pPr>
            <a:r>
              <a:rPr lang="en-US" sz="2400" dirty="0" smtClean="0"/>
              <a:t>Levels above 200,000: 21 of the 23 years 1990-2012</a:t>
            </a:r>
          </a:p>
          <a:p>
            <a:pPr eaLnBrk="1" hangingPunct="1">
              <a:lnSpc>
                <a:spcPct val="90000"/>
              </a:lnSpc>
              <a:buFontTx/>
              <a:buNone/>
            </a:pPr>
            <a:r>
              <a:rPr lang="en-US" sz="2400" dirty="0" smtClean="0"/>
              <a:t>After 1985: independent class is dominant</a:t>
            </a:r>
          </a:p>
          <a:p>
            <a:pPr eaLnBrk="1" hangingPunct="1">
              <a:lnSpc>
                <a:spcPct val="90000"/>
              </a:lnSpc>
              <a:buFontTx/>
              <a:buNone/>
            </a:pPr>
            <a:r>
              <a:rPr lang="en-US" sz="2400" dirty="0" smtClean="0"/>
              <a:t>Temporary residents: foreign workers, foreign students, humanitarian and refugee claimants </a:t>
            </a:r>
          </a:p>
          <a:p>
            <a:pPr eaLnBrk="1" hangingPunct="1">
              <a:lnSpc>
                <a:spcPct val="90000"/>
              </a:lnSpc>
              <a:buFontTx/>
              <a:buNone/>
            </a:pPr>
            <a:endParaRPr lang="en-US" sz="1800" dirty="0" smtClean="0"/>
          </a:p>
          <a:p>
            <a:pPr eaLnBrk="1" hangingPunct="1">
              <a:lnSpc>
                <a:spcPct val="90000"/>
              </a:lnSpc>
              <a:buFontTx/>
              <a:buNone/>
            </a:pPr>
            <a:r>
              <a:rPr lang="en-US" sz="1800" dirty="0" smtClean="0"/>
              <a:t>					</a:t>
            </a:r>
            <a:r>
              <a:rPr lang="en-US" sz="1800" u="sng" dirty="0" smtClean="0"/>
              <a:t>1981-91</a:t>
            </a:r>
            <a:r>
              <a:rPr lang="en-US" sz="1800" dirty="0" smtClean="0"/>
              <a:t>	   </a:t>
            </a:r>
            <a:r>
              <a:rPr lang="en-US" sz="1800" u="sng" dirty="0" smtClean="0"/>
              <a:t>1991-01</a:t>
            </a:r>
            <a:r>
              <a:rPr lang="en-US" sz="1800" dirty="0" smtClean="0"/>
              <a:t>       </a:t>
            </a:r>
            <a:r>
              <a:rPr lang="en-US" sz="1800" u="sng" dirty="0" smtClean="0"/>
              <a:t>2001-11</a:t>
            </a:r>
          </a:p>
          <a:p>
            <a:pPr eaLnBrk="1" hangingPunct="1">
              <a:lnSpc>
                <a:spcPct val="90000"/>
              </a:lnSpc>
              <a:buFontTx/>
              <a:buNone/>
            </a:pPr>
            <a:r>
              <a:rPr lang="en-US" sz="1800" dirty="0" smtClean="0"/>
              <a:t>Net migration as % of growth	  42%	       54%		67%</a:t>
            </a:r>
          </a:p>
          <a:p>
            <a:pPr eaLnBrk="1" hangingPunct="1">
              <a:lnSpc>
                <a:spcPct val="90000"/>
              </a:lnSpc>
              <a:buFontTx/>
              <a:buNone/>
            </a:pPr>
            <a:r>
              <a:rPr lang="en-US" sz="1800" dirty="0" smtClean="0"/>
              <a:t>Annual arrivals per 100 pop	   .52	     .76		.75</a:t>
            </a:r>
          </a:p>
          <a:p>
            <a:pPr eaLnBrk="1" hangingPunct="1">
              <a:lnSpc>
                <a:spcPct val="90000"/>
              </a:lnSpc>
              <a:buFontTx/>
              <a:buNone/>
            </a:pPr>
            <a:r>
              <a:rPr lang="en-US" sz="1800" dirty="0" smtClean="0"/>
              <a:t>Net migration per 100 births	    36	      45		 56</a:t>
            </a:r>
          </a:p>
          <a:p>
            <a:pPr eaLnBrk="1" hangingPunct="1">
              <a:lnSpc>
                <a:spcPct val="90000"/>
              </a:lnSpc>
              <a:buFontTx/>
              <a:buNone/>
            </a:pPr>
            <a:endParaRPr lang="en-US"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p:txBody>
          <a:bodyPr/>
          <a:lstStyle/>
          <a:p>
            <a:pPr algn="l" eaLnBrk="1" hangingPunct="1"/>
            <a:r>
              <a:rPr lang="en-GB" sz="2800" b="1" dirty="0" smtClean="0"/>
              <a:t>Immigration levels and youth unemployment, 1976-2011 (source: Bélanger, 2013)</a:t>
            </a:r>
            <a:endParaRPr lang="en-US" sz="2800" dirty="0" smtClean="0"/>
          </a:p>
        </p:txBody>
      </p:sp>
      <p:pic>
        <p:nvPicPr>
          <p:cNvPr id="4" name="Content Placeholder 3"/>
          <p:cNvPicPr>
            <a:picLocks noGrp="1"/>
          </p:cNvPicPr>
          <p:nvPr>
            <p:ph idx="4294967295"/>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905000"/>
            <a:ext cx="8305800" cy="3733800"/>
          </a:xfrm>
          <a:prstGeom prst="rect">
            <a:avLst/>
          </a:prstGeom>
          <a:noFill/>
          <a:ln>
            <a:noFill/>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p:txBody>
          <a:bodyPr/>
          <a:lstStyle/>
          <a:p>
            <a:pPr algn="l" eaLnBrk="1" hangingPunct="1"/>
            <a:r>
              <a:rPr lang="en-GB" sz="2800" b="1" dirty="0" smtClean="0"/>
              <a:t>Relative size of US and Canada</a:t>
            </a:r>
            <a:endParaRPr lang="en-US" sz="2800" dirty="0" smtClean="0"/>
          </a:p>
        </p:txBody>
      </p:sp>
      <p:sp>
        <p:nvSpPr>
          <p:cNvPr id="23555"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400" dirty="0" smtClean="0"/>
              <a:t>			US/Canada</a:t>
            </a:r>
          </a:p>
          <a:p>
            <a:pPr eaLnBrk="1" hangingPunct="1">
              <a:lnSpc>
                <a:spcPct val="90000"/>
              </a:lnSpc>
              <a:buFontTx/>
              <a:buNone/>
            </a:pPr>
            <a:r>
              <a:rPr lang="en-US" sz="2000" dirty="0" smtClean="0"/>
              <a:t>1760			18.1  (excludes aboriginal and U.S. black)</a:t>
            </a:r>
          </a:p>
          <a:p>
            <a:pPr eaLnBrk="1" hangingPunct="1">
              <a:lnSpc>
                <a:spcPct val="90000"/>
              </a:lnSpc>
              <a:buFontTx/>
              <a:buNone/>
            </a:pPr>
            <a:r>
              <a:rPr lang="en-US" sz="2000" dirty="0" smtClean="0"/>
              <a:t>1790 			</a:t>
            </a:r>
            <a:r>
              <a:rPr lang="en-US" sz="2000" dirty="0" smtClean="0">
                <a:solidFill>
                  <a:srgbClr val="C00000"/>
                </a:solidFill>
              </a:rPr>
              <a:t>15.1</a:t>
            </a:r>
            <a:r>
              <a:rPr lang="en-US" sz="2000" dirty="0" smtClean="0"/>
              <a:t>  (excludes aboriginal)</a:t>
            </a:r>
          </a:p>
          <a:p>
            <a:pPr eaLnBrk="1" hangingPunct="1">
              <a:lnSpc>
                <a:spcPct val="90000"/>
              </a:lnSpc>
              <a:buFontTx/>
              <a:buNone/>
            </a:pPr>
            <a:r>
              <a:rPr lang="en-US" sz="2000" dirty="0" smtClean="0"/>
              <a:t>1860			  9.7</a:t>
            </a:r>
          </a:p>
          <a:p>
            <a:pPr eaLnBrk="1" hangingPunct="1">
              <a:lnSpc>
                <a:spcPct val="90000"/>
              </a:lnSpc>
              <a:buFontTx/>
              <a:buNone/>
            </a:pPr>
            <a:r>
              <a:rPr lang="en-US" sz="2000" dirty="0" smtClean="0"/>
              <a:t>1900			14.3</a:t>
            </a:r>
          </a:p>
          <a:p>
            <a:pPr eaLnBrk="1" hangingPunct="1">
              <a:lnSpc>
                <a:spcPct val="90000"/>
              </a:lnSpc>
              <a:buFontTx/>
              <a:buNone/>
            </a:pPr>
            <a:r>
              <a:rPr lang="en-US" sz="2000" dirty="0" smtClean="0"/>
              <a:t>1920			12.5</a:t>
            </a:r>
          </a:p>
          <a:p>
            <a:pPr eaLnBrk="1" hangingPunct="1">
              <a:lnSpc>
                <a:spcPct val="90000"/>
              </a:lnSpc>
              <a:buFontTx/>
              <a:buNone/>
            </a:pPr>
            <a:r>
              <a:rPr lang="en-US" sz="2000" dirty="0" smtClean="0"/>
              <a:t>1950			11.0</a:t>
            </a:r>
          </a:p>
          <a:p>
            <a:pPr eaLnBrk="1" hangingPunct="1">
              <a:lnSpc>
                <a:spcPct val="90000"/>
              </a:lnSpc>
              <a:buFontTx/>
              <a:buNone/>
            </a:pPr>
            <a:r>
              <a:rPr lang="en-US" sz="2000" dirty="0" smtClean="0"/>
              <a:t>1960			</a:t>
            </a:r>
            <a:r>
              <a:rPr lang="en-US" sz="2000" dirty="0" smtClean="0">
                <a:solidFill>
                  <a:srgbClr val="C00000"/>
                </a:solidFill>
              </a:rPr>
              <a:t>10.1</a:t>
            </a:r>
          </a:p>
          <a:p>
            <a:pPr eaLnBrk="1" hangingPunct="1">
              <a:lnSpc>
                <a:spcPct val="90000"/>
              </a:lnSpc>
              <a:buFontTx/>
              <a:buNone/>
            </a:pPr>
            <a:r>
              <a:rPr lang="en-US" sz="2000" dirty="0" smtClean="0"/>
              <a:t>1970			  9.5</a:t>
            </a:r>
          </a:p>
          <a:p>
            <a:pPr eaLnBrk="1" hangingPunct="1">
              <a:lnSpc>
                <a:spcPct val="90000"/>
              </a:lnSpc>
              <a:buFontTx/>
              <a:buNone/>
            </a:pPr>
            <a:r>
              <a:rPr lang="en-US" sz="2000" dirty="0" smtClean="0"/>
              <a:t>1980			  9.2</a:t>
            </a:r>
          </a:p>
          <a:p>
            <a:pPr eaLnBrk="1" hangingPunct="1">
              <a:lnSpc>
                <a:spcPct val="90000"/>
              </a:lnSpc>
              <a:buFontTx/>
              <a:buNone/>
            </a:pPr>
            <a:r>
              <a:rPr lang="en-US" sz="2000" dirty="0" smtClean="0"/>
              <a:t>1990			  9.0</a:t>
            </a:r>
          </a:p>
          <a:p>
            <a:pPr eaLnBrk="1" hangingPunct="1">
              <a:lnSpc>
                <a:spcPct val="90000"/>
              </a:lnSpc>
              <a:buFontTx/>
              <a:buNone/>
            </a:pPr>
            <a:r>
              <a:rPr lang="en-US" sz="2000" dirty="0" smtClean="0"/>
              <a:t>2000			  9.3</a:t>
            </a:r>
          </a:p>
          <a:p>
            <a:pPr eaLnBrk="1" hangingPunct="1">
              <a:lnSpc>
                <a:spcPct val="90000"/>
              </a:lnSpc>
              <a:buFontTx/>
              <a:buNone/>
            </a:pPr>
            <a:r>
              <a:rPr lang="en-US" sz="2000" dirty="0" smtClean="0"/>
              <a:t>2010			  9.4</a:t>
            </a:r>
          </a:p>
          <a:p>
            <a:pPr eaLnBrk="1" hangingPunct="1">
              <a:lnSpc>
                <a:spcPct val="90000"/>
              </a:lnSpc>
              <a:buFontTx/>
              <a:buNone/>
            </a:pPr>
            <a:endParaRPr lang="en-US" sz="20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idx="4294967295"/>
          </p:nvPr>
        </p:nvSpPr>
        <p:spPr/>
        <p:txBody>
          <a:bodyPr/>
          <a:lstStyle/>
          <a:p>
            <a:pPr algn="l" eaLnBrk="1" hangingPunct="1"/>
            <a:r>
              <a:rPr lang="en-GB" sz="2800" b="1" smtClean="0"/>
              <a:t>Figure 1. Immigration, emigration and temporary entries, 1985-2008</a:t>
            </a:r>
            <a:endParaRPr lang="en-US" sz="2800" smtClean="0"/>
          </a:p>
        </p:txBody>
      </p:sp>
      <p:sp>
        <p:nvSpPr>
          <p:cNvPr id="1028"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400" smtClean="0"/>
              <a:t>		</a:t>
            </a:r>
            <a:endParaRPr lang="en-US" sz="2000" smtClean="0"/>
          </a:p>
        </p:txBody>
      </p:sp>
      <p:graphicFrame>
        <p:nvGraphicFramePr>
          <p:cNvPr id="1026" name="Object 6"/>
          <p:cNvGraphicFramePr>
            <a:graphicFrameLocks noChangeAspect="1"/>
          </p:cNvGraphicFramePr>
          <p:nvPr/>
        </p:nvGraphicFramePr>
        <p:xfrm>
          <a:off x="515938" y="1597025"/>
          <a:ext cx="7713662" cy="4970463"/>
        </p:xfrm>
        <a:graphic>
          <a:graphicData uri="http://schemas.openxmlformats.org/presentationml/2006/ole">
            <mc:AlternateContent xmlns:mc="http://schemas.openxmlformats.org/markup-compatibility/2006">
              <mc:Choice xmlns:v="urn:schemas-microsoft-com:vml" Requires="v">
                <p:oleObj spid="_x0000_s1028" name="Chart" r:id="rId4" imgW="5000549" imgH="3229051" progId="Excel.Sheet.8">
                  <p:embed/>
                </p:oleObj>
              </mc:Choice>
              <mc:Fallback>
                <p:oleObj name="Chart" r:id="rId4" imgW="5000549" imgH="3229051" progId="Excel.Sheet.8">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5938" y="1597025"/>
                        <a:ext cx="7713662" cy="497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p:txBody>
          <a:bodyPr/>
          <a:lstStyle/>
          <a:p>
            <a:pPr algn="l" eaLnBrk="1" hangingPunct="1"/>
            <a:r>
              <a:rPr lang="en-GB" sz="2800" b="1" dirty="0" smtClean="0"/>
              <a:t>Immigration, emigration and temporary </a:t>
            </a:r>
            <a:endParaRPr lang="en-US" sz="2800" dirty="0" smtClean="0"/>
          </a:p>
        </p:txBody>
      </p:sp>
      <p:sp>
        <p:nvSpPr>
          <p:cNvPr id="24579"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000" dirty="0" smtClean="0"/>
              <a:t>				    	   </a:t>
            </a:r>
            <a:r>
              <a:rPr lang="en-US" sz="2400" b="1" dirty="0" smtClean="0"/>
              <a:t>2010		2012</a:t>
            </a:r>
          </a:p>
          <a:p>
            <a:pPr eaLnBrk="1" hangingPunct="1">
              <a:lnSpc>
                <a:spcPct val="90000"/>
              </a:lnSpc>
              <a:buFontTx/>
              <a:buNone/>
            </a:pPr>
            <a:r>
              <a:rPr lang="en-US" sz="2400" b="1" dirty="0" smtClean="0"/>
              <a:t>I</a:t>
            </a:r>
            <a:r>
              <a:rPr lang="en-US" sz="2000" dirty="0" smtClean="0"/>
              <a:t>mmigrants			281,000	258,000	</a:t>
            </a:r>
          </a:p>
          <a:p>
            <a:pPr eaLnBrk="1" hangingPunct="1">
              <a:lnSpc>
                <a:spcPct val="90000"/>
              </a:lnSpc>
              <a:buFontTx/>
              <a:buNone/>
            </a:pPr>
            <a:r>
              <a:rPr lang="en-US" sz="2000" dirty="0" smtClean="0"/>
              <a:t>Emigrants		  	  50,000	  51,000</a:t>
            </a:r>
          </a:p>
          <a:p>
            <a:pPr eaLnBrk="1" hangingPunct="1">
              <a:lnSpc>
                <a:spcPct val="90000"/>
              </a:lnSpc>
              <a:buFontTx/>
              <a:buNone/>
            </a:pPr>
            <a:r>
              <a:rPr lang="en-US" sz="2000" dirty="0" smtClean="0"/>
              <a:t>Temporary entries		299,000	340,000</a:t>
            </a:r>
          </a:p>
          <a:p>
            <a:pPr eaLnBrk="1" hangingPunct="1">
              <a:lnSpc>
                <a:spcPct val="90000"/>
              </a:lnSpc>
              <a:buFontTx/>
              <a:buNone/>
            </a:pPr>
            <a:endParaRPr lang="en-US" sz="2000" dirty="0" smtClean="0"/>
          </a:p>
          <a:p>
            <a:pPr eaLnBrk="1" hangingPunct="1">
              <a:lnSpc>
                <a:spcPct val="90000"/>
              </a:lnSpc>
              <a:buFontTx/>
              <a:buNone/>
            </a:pPr>
            <a:r>
              <a:rPr lang="en-US" sz="2000" dirty="0" smtClean="0">
                <a:solidFill>
                  <a:srgbClr val="FF0000"/>
                </a:solidFill>
              </a:rPr>
              <a:t>Non-permanent residents (stock)</a:t>
            </a:r>
          </a:p>
          <a:p>
            <a:pPr eaLnBrk="1" hangingPunct="1">
              <a:lnSpc>
                <a:spcPct val="90000"/>
              </a:lnSpc>
              <a:buFontTx/>
              <a:buNone/>
            </a:pPr>
            <a:r>
              <a:rPr lang="en-US" sz="2000" dirty="0" smtClean="0"/>
              <a:t>1971:	  85,000</a:t>
            </a:r>
          </a:p>
          <a:p>
            <a:pPr eaLnBrk="1" hangingPunct="1">
              <a:lnSpc>
                <a:spcPct val="90000"/>
              </a:lnSpc>
              <a:buFontTx/>
              <a:buNone/>
            </a:pPr>
            <a:r>
              <a:rPr lang="en-US" sz="2000" dirty="0" smtClean="0"/>
              <a:t>1981:	130,000</a:t>
            </a:r>
          </a:p>
          <a:p>
            <a:pPr eaLnBrk="1" hangingPunct="1">
              <a:lnSpc>
                <a:spcPct val="90000"/>
              </a:lnSpc>
              <a:buFontTx/>
              <a:buNone/>
            </a:pPr>
            <a:r>
              <a:rPr lang="en-US" sz="2000" dirty="0" smtClean="0"/>
              <a:t>1991: 	395,000</a:t>
            </a:r>
          </a:p>
          <a:p>
            <a:pPr eaLnBrk="1" hangingPunct="1">
              <a:lnSpc>
                <a:spcPct val="90000"/>
              </a:lnSpc>
              <a:buFontTx/>
              <a:buNone/>
            </a:pPr>
            <a:r>
              <a:rPr lang="en-US" sz="2000" dirty="0" smtClean="0"/>
              <a:t>2001: 	323,000</a:t>
            </a:r>
          </a:p>
          <a:p>
            <a:pPr eaLnBrk="1" hangingPunct="1">
              <a:lnSpc>
                <a:spcPct val="90000"/>
              </a:lnSpc>
              <a:buFontTx/>
              <a:buNone/>
            </a:pPr>
            <a:r>
              <a:rPr lang="en-US" sz="2000" dirty="0" smtClean="0"/>
              <a:t>2011:	627,000</a:t>
            </a:r>
          </a:p>
          <a:p>
            <a:pPr eaLnBrk="1" hangingPunct="1">
              <a:lnSpc>
                <a:spcPct val="90000"/>
              </a:lnSpc>
              <a:buFontTx/>
              <a:buNone/>
            </a:pPr>
            <a:r>
              <a:rPr lang="en-US" sz="2000" dirty="0" smtClean="0"/>
              <a:t>2013:	704,000</a:t>
            </a:r>
          </a:p>
          <a:p>
            <a:pPr eaLnBrk="1" hangingPunct="1">
              <a:lnSpc>
                <a:spcPct val="90000"/>
              </a:lnSpc>
              <a:buFontTx/>
              <a:buNone/>
            </a:pPr>
            <a:endParaRPr lang="en-US" sz="20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idx="4294967295"/>
          </p:nvPr>
        </p:nvSpPr>
        <p:spPr/>
        <p:txBody>
          <a:bodyPr/>
          <a:lstStyle/>
          <a:p>
            <a:pPr algn="l" eaLnBrk="1" hangingPunct="1"/>
            <a:r>
              <a:rPr lang="en-US" smtClean="0"/>
              <a:t>Purpose 	</a:t>
            </a:r>
          </a:p>
        </p:txBody>
      </p:sp>
      <p:sp>
        <p:nvSpPr>
          <p:cNvPr id="8195" name="Content Placeholder 2"/>
          <p:cNvSpPr>
            <a:spLocks noGrp="1"/>
          </p:cNvSpPr>
          <p:nvPr>
            <p:ph idx="4294967295"/>
          </p:nvPr>
        </p:nvSpPr>
        <p:spPr/>
        <p:txBody>
          <a:bodyPr/>
          <a:lstStyle/>
          <a:p>
            <a:pPr eaLnBrk="1" hangingPunct="1">
              <a:lnSpc>
                <a:spcPct val="90000"/>
              </a:lnSpc>
            </a:pPr>
            <a:r>
              <a:rPr lang="en-US" smtClean="0"/>
              <a:t>Role of immigration and immigration policy in the population history of Canada</a:t>
            </a:r>
          </a:p>
          <a:p>
            <a:pPr eaLnBrk="1" hangingPunct="1">
              <a:lnSpc>
                <a:spcPct val="90000"/>
              </a:lnSpc>
            </a:pPr>
            <a:endParaRPr lang="en-US" smtClean="0"/>
          </a:p>
          <a:p>
            <a:pPr eaLnBrk="1" hangingPunct="1">
              <a:lnSpc>
                <a:spcPct val="90000"/>
              </a:lnSpc>
            </a:pPr>
            <a:r>
              <a:rPr lang="en-US" smtClean="0"/>
              <a:t>Implications for Canada and for immigrants</a:t>
            </a:r>
          </a:p>
          <a:p>
            <a:pPr eaLnBrk="1" hangingPunct="1">
              <a:lnSpc>
                <a:spcPct val="90000"/>
              </a:lnSpc>
            </a:pPr>
            <a:endParaRPr lang="en-US" smtClean="0"/>
          </a:p>
          <a:p>
            <a:pPr eaLnBrk="1" hangingPunct="1">
              <a:lnSpc>
                <a:spcPct val="90000"/>
              </a:lnSpc>
            </a:pPr>
            <a:r>
              <a:rPr lang="en-US" smtClean="0"/>
              <a:t>Policy discussion: </a:t>
            </a:r>
          </a:p>
          <a:p>
            <a:pPr lvl="1" eaLnBrk="1" hangingPunct="1">
              <a:lnSpc>
                <a:spcPct val="90000"/>
              </a:lnSpc>
            </a:pPr>
            <a:r>
              <a:rPr lang="en-US" smtClean="0"/>
              <a:t>level and composition of immigration</a:t>
            </a:r>
          </a:p>
          <a:p>
            <a:pPr lvl="1" eaLnBrk="1" hangingPunct="1">
              <a:lnSpc>
                <a:spcPct val="90000"/>
              </a:lnSpc>
            </a:pPr>
            <a:r>
              <a:rPr lang="en-US" smtClean="0"/>
              <a:t>Integration of immigrants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p:txBody>
          <a:bodyPr/>
          <a:lstStyle/>
          <a:p>
            <a:pPr algn="l" eaLnBrk="1" hangingPunct="1"/>
            <a:r>
              <a:rPr lang="en-GB" sz="2800" b="1" dirty="0" smtClean="0"/>
              <a:t>Temporary resident entries</a:t>
            </a:r>
            <a:endParaRPr lang="en-US" sz="2800" dirty="0" smtClean="0"/>
          </a:p>
        </p:txBody>
      </p:sp>
      <p:sp>
        <p:nvSpPr>
          <p:cNvPr id="24579"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endParaRPr lang="en-US" sz="2000" dirty="0" smtClean="0"/>
          </a:p>
          <a:p>
            <a:pPr eaLnBrk="1" hangingPunct="1">
              <a:lnSpc>
                <a:spcPct val="90000"/>
              </a:lnSpc>
              <a:buFontTx/>
              <a:buNone/>
            </a:pPr>
            <a:r>
              <a:rPr lang="en-US" sz="2000" dirty="0" smtClean="0"/>
              <a:t>				    </a:t>
            </a:r>
            <a:r>
              <a:rPr lang="en-US" sz="2400" b="1" dirty="0" smtClean="0"/>
              <a:t>2010		2012</a:t>
            </a:r>
          </a:p>
          <a:p>
            <a:pPr eaLnBrk="1" hangingPunct="1">
              <a:lnSpc>
                <a:spcPct val="90000"/>
              </a:lnSpc>
              <a:buFontTx/>
              <a:buNone/>
            </a:pPr>
            <a:r>
              <a:rPr lang="en-US" sz="2000" dirty="0" smtClean="0"/>
              <a:t>Foreign workers		179,000		214,000</a:t>
            </a:r>
          </a:p>
          <a:p>
            <a:pPr eaLnBrk="1" hangingPunct="1">
              <a:lnSpc>
                <a:spcPct val="90000"/>
              </a:lnSpc>
              <a:buFontTx/>
              <a:buNone/>
            </a:pPr>
            <a:r>
              <a:rPr lang="en-US" sz="2000" dirty="0" smtClean="0"/>
              <a:t>Foreign students	  95,000		105,000</a:t>
            </a:r>
          </a:p>
          <a:p>
            <a:pPr eaLnBrk="1" hangingPunct="1">
              <a:lnSpc>
                <a:spcPct val="90000"/>
              </a:lnSpc>
              <a:buFontTx/>
              <a:buNone/>
            </a:pPr>
            <a:r>
              <a:rPr lang="en-US" sz="2000" dirty="0" smtClean="0"/>
              <a:t>Humanitarian		  25,000		  21,000</a:t>
            </a:r>
          </a:p>
          <a:p>
            <a:pPr eaLnBrk="1" hangingPunct="1">
              <a:lnSpc>
                <a:spcPct val="90000"/>
              </a:lnSpc>
              <a:buFontTx/>
              <a:buNone/>
            </a:pPr>
            <a:r>
              <a:rPr lang="en-US" sz="2000" dirty="0" smtClean="0"/>
              <a:t>Total			299,000		340,000</a:t>
            </a:r>
          </a:p>
          <a:p>
            <a:pPr eaLnBrk="1" hangingPunct="1">
              <a:lnSpc>
                <a:spcPct val="90000"/>
              </a:lnSpc>
              <a:buFontTx/>
              <a:buNone/>
            </a:pPr>
            <a:endParaRPr lang="en-US" sz="2000" dirty="0" smtClean="0"/>
          </a:p>
          <a:p>
            <a:pPr eaLnBrk="1" hangingPunct="1">
              <a:lnSpc>
                <a:spcPct val="90000"/>
              </a:lnSpc>
              <a:buFontTx/>
              <a:buNone/>
            </a:pPr>
            <a:r>
              <a:rPr lang="en-US" sz="2000" dirty="0" smtClean="0">
                <a:solidFill>
                  <a:srgbClr val="FF0000"/>
                </a:solidFill>
              </a:rPr>
              <a:t>Foreign workers, 2012</a:t>
            </a:r>
          </a:p>
          <a:p>
            <a:pPr eaLnBrk="1" hangingPunct="1">
              <a:lnSpc>
                <a:spcPct val="90000"/>
              </a:lnSpc>
              <a:buFontTx/>
              <a:buNone/>
            </a:pPr>
            <a:r>
              <a:rPr lang="en-US" sz="2000" dirty="0" smtClean="0"/>
              <a:t>With international arrangements		13.6%</a:t>
            </a:r>
          </a:p>
          <a:p>
            <a:pPr eaLnBrk="1" hangingPunct="1">
              <a:lnSpc>
                <a:spcPct val="90000"/>
              </a:lnSpc>
              <a:buFontTx/>
              <a:buNone/>
            </a:pPr>
            <a:r>
              <a:rPr lang="en-US" sz="2000" dirty="0" smtClean="0"/>
              <a:t>Workers – Canadian interests		 47.8%</a:t>
            </a:r>
          </a:p>
          <a:p>
            <a:pPr eaLnBrk="1" hangingPunct="1">
              <a:lnSpc>
                <a:spcPct val="90000"/>
              </a:lnSpc>
              <a:buFontTx/>
              <a:buNone/>
            </a:pPr>
            <a:r>
              <a:rPr lang="en-US" sz="2000" dirty="0" smtClean="0"/>
              <a:t>Workers with LMO			 37.7%</a:t>
            </a:r>
          </a:p>
          <a:p>
            <a:pPr eaLnBrk="1" hangingPunct="1">
              <a:lnSpc>
                <a:spcPct val="90000"/>
              </a:lnSpc>
              <a:buFontTx/>
              <a:buNone/>
            </a:pPr>
            <a:r>
              <a:rPr lang="en-US" sz="2000" dirty="0" smtClean="0"/>
              <a:t>Workers without LMO*			   0.1%</a:t>
            </a:r>
          </a:p>
          <a:p>
            <a:pPr eaLnBrk="1" hangingPunct="1">
              <a:lnSpc>
                <a:spcPct val="90000"/>
              </a:lnSpc>
              <a:buFontTx/>
              <a:buNone/>
            </a:pPr>
            <a:endParaRPr lang="en-US" sz="2000" dirty="0" smtClean="0"/>
          </a:p>
          <a:p>
            <a:pPr eaLnBrk="1" hangingPunct="1">
              <a:lnSpc>
                <a:spcPct val="90000"/>
              </a:lnSpc>
              <a:buFontTx/>
              <a:buNone/>
            </a:pPr>
            <a:r>
              <a:rPr lang="en-US" sz="2000" dirty="0" smtClean="0"/>
              <a:t>*LMO: </a:t>
            </a:r>
            <a:r>
              <a:rPr lang="en-US" sz="2000" dirty="0" err="1" smtClean="0"/>
              <a:t>Labour</a:t>
            </a:r>
            <a:r>
              <a:rPr lang="en-US" sz="2000" dirty="0" smtClean="0"/>
              <a:t> Market Opinion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idx="4294967295"/>
          </p:nvPr>
        </p:nvSpPr>
        <p:spPr/>
        <p:txBody>
          <a:bodyPr/>
          <a:lstStyle/>
          <a:p>
            <a:pPr algn="l" eaLnBrk="1" hangingPunct="1"/>
            <a:r>
              <a:rPr lang="en-GB" sz="2800" b="1" smtClean="0"/>
              <a:t>Figure 2. Class of arrival, 1978-2008</a:t>
            </a:r>
            <a:endParaRPr lang="en-US" sz="2800" smtClean="0"/>
          </a:p>
        </p:txBody>
      </p:sp>
      <p:sp>
        <p:nvSpPr>
          <p:cNvPr id="2052"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400" smtClean="0"/>
              <a:t>		</a:t>
            </a:r>
            <a:endParaRPr lang="en-US" sz="2000" smtClean="0"/>
          </a:p>
        </p:txBody>
      </p:sp>
      <p:graphicFrame>
        <p:nvGraphicFramePr>
          <p:cNvPr id="2050" name="Object 5"/>
          <p:cNvGraphicFramePr>
            <a:graphicFrameLocks noChangeAspect="1"/>
          </p:cNvGraphicFramePr>
          <p:nvPr/>
        </p:nvGraphicFramePr>
        <p:xfrm>
          <a:off x="412750" y="1312863"/>
          <a:ext cx="8121650" cy="4740275"/>
        </p:xfrm>
        <a:graphic>
          <a:graphicData uri="http://schemas.openxmlformats.org/presentationml/2006/ole">
            <mc:AlternateContent xmlns:mc="http://schemas.openxmlformats.org/markup-compatibility/2006">
              <mc:Choice xmlns:v="urn:schemas-microsoft-com:vml" Requires="v">
                <p:oleObj spid="_x0000_s2052" name="Chart" r:id="rId4" imgW="7734300" imgH="4733849" progId="Excel.Sheet.8">
                  <p:embed/>
                </p:oleObj>
              </mc:Choice>
              <mc:Fallback>
                <p:oleObj name="Chart" r:id="rId4" imgW="7734300" imgH="4733849" progId="Excel.Shee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2750" y="1312863"/>
                        <a:ext cx="8121650" cy="4740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p:txBody>
          <a:bodyPr/>
          <a:lstStyle/>
          <a:p>
            <a:pPr algn="l" eaLnBrk="1" hangingPunct="1"/>
            <a:r>
              <a:rPr lang="en-GB" sz="2800" b="1" dirty="0" smtClean="0"/>
              <a:t>Economic immigrants, principal applicants</a:t>
            </a:r>
            <a:endParaRPr lang="en-US" sz="2800" dirty="0" smtClean="0"/>
          </a:p>
        </p:txBody>
      </p:sp>
      <p:sp>
        <p:nvSpPr>
          <p:cNvPr id="25603"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000" dirty="0" smtClean="0"/>
              <a:t>					</a:t>
            </a:r>
            <a:r>
              <a:rPr lang="en-US" sz="2400" b="1" dirty="0" smtClean="0"/>
              <a:t>2010		2012</a:t>
            </a:r>
          </a:p>
          <a:p>
            <a:pPr eaLnBrk="1" hangingPunct="1">
              <a:lnSpc>
                <a:spcPct val="90000"/>
              </a:lnSpc>
              <a:buFontTx/>
              <a:buNone/>
            </a:pPr>
            <a:r>
              <a:rPr lang="en-US" sz="2000" dirty="0" smtClean="0"/>
              <a:t>Skilled workers			48,800		38,600</a:t>
            </a:r>
          </a:p>
          <a:p>
            <a:pPr eaLnBrk="1" hangingPunct="1">
              <a:lnSpc>
                <a:spcPct val="90000"/>
              </a:lnSpc>
              <a:buFontTx/>
              <a:buNone/>
            </a:pPr>
            <a:r>
              <a:rPr lang="en-US" sz="2000" dirty="0" smtClean="0"/>
              <a:t>Canadian experience class	  2,500		  5,900</a:t>
            </a:r>
          </a:p>
          <a:p>
            <a:pPr eaLnBrk="1" hangingPunct="1">
              <a:lnSpc>
                <a:spcPct val="90000"/>
              </a:lnSpc>
              <a:buFontTx/>
              <a:buNone/>
            </a:pPr>
            <a:r>
              <a:rPr lang="en-US" sz="2000" dirty="0" smtClean="0"/>
              <a:t>Entrepreneurs			     300		     100</a:t>
            </a:r>
          </a:p>
          <a:p>
            <a:pPr eaLnBrk="1" hangingPunct="1">
              <a:lnSpc>
                <a:spcPct val="90000"/>
              </a:lnSpc>
              <a:buFontTx/>
              <a:buNone/>
            </a:pPr>
            <a:r>
              <a:rPr lang="en-US" sz="2000" dirty="0" smtClean="0"/>
              <a:t>Self-employed			     200		     100</a:t>
            </a:r>
          </a:p>
          <a:p>
            <a:pPr eaLnBrk="1" hangingPunct="1">
              <a:lnSpc>
                <a:spcPct val="90000"/>
              </a:lnSpc>
              <a:buFontTx/>
              <a:buNone/>
            </a:pPr>
            <a:r>
              <a:rPr lang="en-US" sz="2000" dirty="0" smtClean="0"/>
              <a:t>Investors			  3,200		  2,600</a:t>
            </a:r>
          </a:p>
          <a:p>
            <a:pPr eaLnBrk="1" hangingPunct="1">
              <a:lnSpc>
                <a:spcPct val="90000"/>
              </a:lnSpc>
              <a:buFontTx/>
              <a:buNone/>
            </a:pPr>
            <a:r>
              <a:rPr lang="en-US" sz="2000" dirty="0" err="1" smtClean="0"/>
              <a:t>Prov</a:t>
            </a:r>
            <a:r>
              <a:rPr lang="en-US" sz="2000" dirty="0" smtClean="0"/>
              <a:t>/</a:t>
            </a:r>
            <a:r>
              <a:rPr lang="en-US" sz="2000" dirty="0" err="1" smtClean="0"/>
              <a:t>terr</a:t>
            </a:r>
            <a:r>
              <a:rPr lang="en-US" sz="2000" dirty="0" smtClean="0"/>
              <a:t> nominees		13,900		17,200</a:t>
            </a:r>
          </a:p>
          <a:p>
            <a:pPr eaLnBrk="1" hangingPunct="1">
              <a:lnSpc>
                <a:spcPct val="90000"/>
              </a:lnSpc>
              <a:buFontTx/>
              <a:buNone/>
            </a:pPr>
            <a:r>
              <a:rPr lang="en-US" sz="2000" dirty="0" smtClean="0"/>
              <a:t>Live-in caregivers		  7,600		  3,700</a:t>
            </a:r>
          </a:p>
          <a:p>
            <a:pPr eaLnBrk="1" hangingPunct="1">
              <a:lnSpc>
                <a:spcPct val="90000"/>
              </a:lnSpc>
              <a:buFontTx/>
              <a:buNone/>
            </a:pPr>
            <a:endParaRPr lang="en-US" sz="2000" dirty="0" smtClean="0"/>
          </a:p>
          <a:p>
            <a:pPr eaLnBrk="1" hangingPunct="1">
              <a:lnSpc>
                <a:spcPct val="90000"/>
              </a:lnSpc>
              <a:buFontTx/>
              <a:buNone/>
            </a:pPr>
            <a:r>
              <a:rPr lang="en-US" sz="2000" dirty="0" smtClean="0"/>
              <a:t>Total				76,600		68,300</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idx="4294967295"/>
          </p:nvPr>
        </p:nvSpPr>
        <p:spPr/>
        <p:txBody>
          <a:bodyPr/>
          <a:lstStyle/>
          <a:p>
            <a:pPr algn="l" eaLnBrk="1" hangingPunct="1"/>
            <a:r>
              <a:rPr lang="en-GB" sz="2800" b="1" dirty="0" smtClean="0"/>
              <a:t>Figure 4. Percent foreign born, Canada and provinces, 2011</a:t>
            </a:r>
            <a:endParaRPr lang="en-US" sz="2800" dirty="0" smtClean="0"/>
          </a:p>
        </p:txBody>
      </p:sp>
      <p:sp>
        <p:nvSpPr>
          <p:cNvPr id="3076"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400" smtClean="0"/>
              <a:t>		</a:t>
            </a:r>
            <a:endParaRPr lang="en-US" sz="2000" smtClean="0"/>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1524000"/>
            <a:ext cx="6248400" cy="4343400"/>
          </a:xfrm>
          <a:prstGeom prst="rect">
            <a:avLst/>
          </a:prstGeom>
          <a:noFill/>
          <a:ln>
            <a:noFill/>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p:txBody>
          <a:bodyPr/>
          <a:lstStyle/>
          <a:p>
            <a:pPr algn="l" eaLnBrk="1" hangingPunct="1"/>
            <a:r>
              <a:rPr lang="en-GB" sz="2800" b="1" dirty="0" smtClean="0"/>
              <a:t>Demographic impact of immigration, 2006</a:t>
            </a:r>
            <a:endParaRPr lang="en-US" sz="2800" dirty="0" smtClean="0"/>
          </a:p>
        </p:txBody>
      </p:sp>
      <p:sp>
        <p:nvSpPr>
          <p:cNvPr id="26627"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endParaRPr lang="en-US" sz="2000" dirty="0" smtClean="0"/>
          </a:p>
          <a:p>
            <a:pPr eaLnBrk="1" hangingPunct="1">
              <a:lnSpc>
                <a:spcPct val="90000"/>
              </a:lnSpc>
              <a:buFontTx/>
              <a:buNone/>
            </a:pPr>
            <a:r>
              <a:rPr lang="en-US" sz="2000" dirty="0" smtClean="0"/>
              <a:t>			median     	Percent    Median age </a:t>
            </a:r>
          </a:p>
          <a:p>
            <a:pPr eaLnBrk="1" hangingPunct="1">
              <a:lnSpc>
                <a:spcPct val="90000"/>
              </a:lnSpc>
              <a:buFontTx/>
              <a:buNone/>
            </a:pPr>
            <a:r>
              <a:rPr lang="en-US" sz="2000" dirty="0" smtClean="0"/>
              <a:t>     		</a:t>
            </a:r>
            <a:r>
              <a:rPr lang="en-US" sz="2000" u="sng" dirty="0" smtClean="0"/>
              <a:t>  age    </a:t>
            </a:r>
            <a:r>
              <a:rPr lang="en-US" sz="2000" dirty="0" smtClean="0"/>
              <a:t>     	</a:t>
            </a:r>
            <a:r>
              <a:rPr lang="en-US" sz="2000" u="sng" dirty="0" smtClean="0"/>
              <a:t>    65+  </a:t>
            </a:r>
            <a:r>
              <a:rPr lang="en-US" sz="2000" dirty="0" smtClean="0"/>
              <a:t>    </a:t>
            </a:r>
            <a:r>
              <a:rPr lang="en-US" sz="2000" u="sng" dirty="0" smtClean="0"/>
              <a:t>of </a:t>
            </a:r>
            <a:r>
              <a:rPr lang="en-US" sz="2000" u="sng" dirty="0" err="1" smtClean="0"/>
              <a:t>labour</a:t>
            </a:r>
            <a:r>
              <a:rPr lang="en-US" sz="2000" u="sng" dirty="0" smtClean="0"/>
              <a:t> force</a:t>
            </a:r>
          </a:p>
          <a:p>
            <a:pPr eaLnBrk="1" hangingPunct="1">
              <a:lnSpc>
                <a:spcPct val="90000"/>
              </a:lnSpc>
              <a:buFontTx/>
              <a:buNone/>
            </a:pPr>
            <a:r>
              <a:rPr lang="en-US" sz="2000" dirty="0" smtClean="0"/>
              <a:t>Can born	</a:t>
            </a:r>
            <a:r>
              <a:rPr lang="en-US" sz="2000" dirty="0" smtClean="0">
                <a:solidFill>
                  <a:srgbClr val="00B050"/>
                </a:solidFill>
              </a:rPr>
              <a:t>36.9		  11.4		43.7</a:t>
            </a:r>
            <a:r>
              <a:rPr lang="en-US" sz="2000" dirty="0" smtClean="0"/>
              <a:t>		</a:t>
            </a:r>
          </a:p>
          <a:p>
            <a:pPr eaLnBrk="1" hangingPunct="1">
              <a:lnSpc>
                <a:spcPct val="90000"/>
              </a:lnSpc>
              <a:buFontTx/>
              <a:buNone/>
            </a:pPr>
            <a:r>
              <a:rPr lang="en-US" sz="2000" dirty="0" smtClean="0"/>
              <a:t>Foreign born	45.8		  18.8		47.6</a:t>
            </a:r>
          </a:p>
          <a:p>
            <a:pPr eaLnBrk="1" hangingPunct="1">
              <a:lnSpc>
                <a:spcPct val="90000"/>
              </a:lnSpc>
              <a:buFontTx/>
              <a:buNone/>
            </a:pPr>
            <a:r>
              <a:rPr lang="en-US" sz="2000" dirty="0" smtClean="0"/>
              <a:t>Cohort </a:t>
            </a:r>
          </a:p>
          <a:p>
            <a:pPr eaLnBrk="1" hangingPunct="1">
              <a:lnSpc>
                <a:spcPct val="90000"/>
              </a:lnSpc>
              <a:buFontTx/>
              <a:buNone/>
            </a:pPr>
            <a:r>
              <a:rPr lang="en-US" sz="2000" dirty="0" smtClean="0"/>
              <a:t>1970-74	56.6		  20.0		53.3</a:t>
            </a:r>
          </a:p>
          <a:p>
            <a:pPr eaLnBrk="1" hangingPunct="1">
              <a:lnSpc>
                <a:spcPct val="90000"/>
              </a:lnSpc>
              <a:buFontTx/>
              <a:buNone/>
            </a:pPr>
            <a:r>
              <a:rPr lang="en-US" sz="2000" dirty="0" smtClean="0"/>
              <a:t>1975-79	52.8		  15.9		49.6</a:t>
            </a:r>
          </a:p>
          <a:p>
            <a:pPr eaLnBrk="1" hangingPunct="1">
              <a:lnSpc>
                <a:spcPct val="90000"/>
              </a:lnSpc>
              <a:buFontTx/>
              <a:buNone/>
            </a:pPr>
            <a:r>
              <a:rPr lang="en-US" sz="2000" dirty="0" smtClean="0"/>
              <a:t>1980-84	49.0		  16.3		45.9</a:t>
            </a:r>
          </a:p>
          <a:p>
            <a:pPr eaLnBrk="1" hangingPunct="1">
              <a:lnSpc>
                <a:spcPct val="90000"/>
              </a:lnSpc>
              <a:buFontTx/>
              <a:buNone/>
            </a:pPr>
            <a:r>
              <a:rPr lang="en-US" sz="2000" dirty="0" smtClean="0"/>
              <a:t>1985-89	44.4		  </a:t>
            </a:r>
            <a:r>
              <a:rPr lang="en-US" sz="2000" dirty="0" smtClean="0">
                <a:solidFill>
                  <a:srgbClr val="FF0000"/>
                </a:solidFill>
              </a:rPr>
              <a:t>10.0</a:t>
            </a:r>
            <a:r>
              <a:rPr lang="en-US" sz="2000" dirty="0" smtClean="0"/>
              <a:t>		</a:t>
            </a:r>
            <a:r>
              <a:rPr lang="en-US" sz="2000" dirty="0" smtClean="0">
                <a:solidFill>
                  <a:srgbClr val="FF0000"/>
                </a:solidFill>
              </a:rPr>
              <a:t>42.3</a:t>
            </a:r>
          </a:p>
          <a:p>
            <a:pPr eaLnBrk="1" hangingPunct="1">
              <a:lnSpc>
                <a:spcPct val="90000"/>
              </a:lnSpc>
              <a:buFontTx/>
              <a:buNone/>
            </a:pPr>
            <a:r>
              <a:rPr lang="en-US" sz="2000" dirty="0" smtClean="0"/>
              <a:t>1990-94	41.5		  </a:t>
            </a:r>
            <a:r>
              <a:rPr lang="en-US" sz="2000" dirty="0" smtClean="0">
                <a:solidFill>
                  <a:srgbClr val="FF0000"/>
                </a:solidFill>
              </a:rPr>
              <a:t>10.2</a:t>
            </a:r>
            <a:r>
              <a:rPr lang="en-US" sz="2000" dirty="0" smtClean="0"/>
              <a:t>		</a:t>
            </a:r>
            <a:r>
              <a:rPr lang="en-US" sz="2000" dirty="0" smtClean="0">
                <a:solidFill>
                  <a:srgbClr val="FF0000"/>
                </a:solidFill>
              </a:rPr>
              <a:t>39.4</a:t>
            </a:r>
          </a:p>
          <a:p>
            <a:pPr eaLnBrk="1" hangingPunct="1">
              <a:lnSpc>
                <a:spcPct val="90000"/>
              </a:lnSpc>
              <a:buFontTx/>
              <a:buNone/>
            </a:pPr>
            <a:r>
              <a:rPr lang="en-US" sz="2000" dirty="0" smtClean="0"/>
              <a:t>1995-99	</a:t>
            </a:r>
            <a:r>
              <a:rPr lang="en-US" sz="2000" dirty="0" smtClean="0">
                <a:solidFill>
                  <a:srgbClr val="FF0000"/>
                </a:solidFill>
              </a:rPr>
              <a:t>36.2</a:t>
            </a:r>
            <a:r>
              <a:rPr lang="en-US" sz="2000" dirty="0" smtClean="0"/>
              <a:t>		    </a:t>
            </a:r>
            <a:r>
              <a:rPr lang="en-US" sz="2000" dirty="0" smtClean="0">
                <a:solidFill>
                  <a:srgbClr val="FF0000"/>
                </a:solidFill>
              </a:rPr>
              <a:t>5.7</a:t>
            </a:r>
            <a:r>
              <a:rPr lang="en-US" sz="2000" dirty="0" smtClean="0"/>
              <a:t>		</a:t>
            </a:r>
            <a:r>
              <a:rPr lang="en-US" sz="2000" dirty="0" smtClean="0">
                <a:solidFill>
                  <a:srgbClr val="FF0000"/>
                </a:solidFill>
              </a:rPr>
              <a:t>36.9</a:t>
            </a:r>
          </a:p>
          <a:p>
            <a:pPr eaLnBrk="1" hangingPunct="1">
              <a:lnSpc>
                <a:spcPct val="90000"/>
              </a:lnSpc>
              <a:buFontTx/>
              <a:buNone/>
            </a:pPr>
            <a:r>
              <a:rPr lang="en-US" sz="2000" dirty="0" smtClean="0"/>
              <a:t>2000-06	</a:t>
            </a:r>
            <a:r>
              <a:rPr lang="en-US" sz="2000" dirty="0" smtClean="0">
                <a:solidFill>
                  <a:srgbClr val="FF0000"/>
                </a:solidFill>
              </a:rPr>
              <a:t>31.1</a:t>
            </a:r>
            <a:r>
              <a:rPr lang="en-US" sz="2000" dirty="0" smtClean="0"/>
              <a:t>		    </a:t>
            </a:r>
            <a:r>
              <a:rPr lang="en-US" sz="2000" dirty="0" smtClean="0">
                <a:solidFill>
                  <a:srgbClr val="FF0000"/>
                </a:solidFill>
              </a:rPr>
              <a:t>3.3</a:t>
            </a:r>
            <a:r>
              <a:rPr lang="en-US" sz="2000" dirty="0" smtClean="0"/>
              <a:t>		</a:t>
            </a:r>
            <a:r>
              <a:rPr lang="en-US" sz="2000" dirty="0" smtClean="0">
                <a:solidFill>
                  <a:srgbClr val="FF0000"/>
                </a:solidFill>
              </a:rPr>
              <a:t>34.2</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p:txBody>
          <a:bodyPr/>
          <a:lstStyle/>
          <a:p>
            <a:pPr algn="l" eaLnBrk="1" hangingPunct="1"/>
            <a:r>
              <a:rPr lang="en-GB" sz="2400" b="1" dirty="0" smtClean="0"/>
              <a:t>Population size and age distribution under various immigration assumptions, 2036 and 2061 (source: Kerr and Beaujot, 2013)</a:t>
            </a:r>
            <a:endParaRPr lang="en-US" sz="2400" dirty="0" smtClean="0"/>
          </a:p>
        </p:txBody>
      </p:sp>
      <p:pic>
        <p:nvPicPr>
          <p:cNvPr id="4" name="Content Placeholder 3"/>
          <p:cNvPicPr>
            <a:picLocks noGrp="1"/>
          </p:cNvPicPr>
          <p:nvPr>
            <p:ph idx="4294967295"/>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1447800"/>
            <a:ext cx="8010322" cy="4525963"/>
          </a:xfrm>
          <a:prstGeom prst="rect">
            <a:avLst/>
          </a:prstGeom>
          <a:noFill/>
          <a:ln>
            <a:noFill/>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idx="4294967295"/>
          </p:nvPr>
        </p:nvSpPr>
        <p:spPr/>
        <p:txBody>
          <a:bodyPr/>
          <a:lstStyle/>
          <a:p>
            <a:pPr algn="l" eaLnBrk="1" hangingPunct="1"/>
            <a:r>
              <a:rPr lang="en-GB" sz="2800" b="1" dirty="0" smtClean="0"/>
              <a:t>Socio-cultural impact of immigration</a:t>
            </a:r>
            <a:endParaRPr lang="en-US" sz="2800" dirty="0" smtClean="0"/>
          </a:p>
        </p:txBody>
      </p:sp>
      <p:sp>
        <p:nvSpPr>
          <p:cNvPr id="27651"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000" dirty="0" smtClean="0">
                <a:solidFill>
                  <a:srgbClr val="0070C0"/>
                </a:solidFill>
              </a:rPr>
              <a:t>Percent foreign born</a:t>
            </a:r>
          </a:p>
          <a:p>
            <a:pPr eaLnBrk="1" hangingPunct="1">
              <a:lnSpc>
                <a:spcPct val="90000"/>
              </a:lnSpc>
              <a:buFontTx/>
              <a:buNone/>
            </a:pPr>
            <a:r>
              <a:rPr lang="en-US" sz="2000" dirty="0" smtClean="0">
                <a:solidFill>
                  <a:srgbClr val="0070C0"/>
                </a:solidFill>
              </a:rPr>
              <a:t>1921	22%</a:t>
            </a:r>
          </a:p>
          <a:p>
            <a:pPr eaLnBrk="1" hangingPunct="1">
              <a:lnSpc>
                <a:spcPct val="90000"/>
              </a:lnSpc>
              <a:buFontTx/>
              <a:buNone/>
            </a:pPr>
            <a:r>
              <a:rPr lang="en-US" sz="2000" dirty="0" smtClean="0">
                <a:solidFill>
                  <a:srgbClr val="0070C0"/>
                </a:solidFill>
              </a:rPr>
              <a:t>1931	22</a:t>
            </a:r>
          </a:p>
          <a:p>
            <a:pPr eaLnBrk="1" hangingPunct="1">
              <a:lnSpc>
                <a:spcPct val="90000"/>
              </a:lnSpc>
              <a:buFontTx/>
              <a:buNone/>
            </a:pPr>
            <a:r>
              <a:rPr lang="en-US" sz="2000" dirty="0" smtClean="0">
                <a:solidFill>
                  <a:srgbClr val="0070C0"/>
                </a:solidFill>
              </a:rPr>
              <a:t>1941	18</a:t>
            </a:r>
          </a:p>
          <a:p>
            <a:pPr eaLnBrk="1" hangingPunct="1">
              <a:lnSpc>
                <a:spcPct val="90000"/>
              </a:lnSpc>
              <a:buFontTx/>
              <a:buNone/>
            </a:pPr>
            <a:r>
              <a:rPr lang="en-US" sz="2000" dirty="0" smtClean="0">
                <a:solidFill>
                  <a:srgbClr val="0070C0"/>
                </a:solidFill>
              </a:rPr>
              <a:t>1951	15</a:t>
            </a:r>
          </a:p>
          <a:p>
            <a:pPr eaLnBrk="1" hangingPunct="1">
              <a:lnSpc>
                <a:spcPct val="90000"/>
              </a:lnSpc>
              <a:buFontTx/>
              <a:buNone/>
            </a:pPr>
            <a:r>
              <a:rPr lang="en-US" sz="2000" dirty="0" smtClean="0">
                <a:solidFill>
                  <a:srgbClr val="0070C0"/>
                </a:solidFill>
              </a:rPr>
              <a:t>1961	16</a:t>
            </a:r>
          </a:p>
          <a:p>
            <a:pPr eaLnBrk="1" hangingPunct="1">
              <a:lnSpc>
                <a:spcPct val="90000"/>
              </a:lnSpc>
              <a:buFontTx/>
              <a:buNone/>
            </a:pPr>
            <a:r>
              <a:rPr lang="en-US" sz="2000" dirty="0" smtClean="0">
                <a:solidFill>
                  <a:srgbClr val="0070C0"/>
                </a:solidFill>
              </a:rPr>
              <a:t>1971	15</a:t>
            </a:r>
          </a:p>
          <a:p>
            <a:pPr eaLnBrk="1" hangingPunct="1">
              <a:lnSpc>
                <a:spcPct val="90000"/>
              </a:lnSpc>
              <a:buFontTx/>
              <a:buNone/>
            </a:pPr>
            <a:r>
              <a:rPr lang="en-US" sz="2000" dirty="0" smtClean="0">
                <a:solidFill>
                  <a:srgbClr val="0070C0"/>
                </a:solidFill>
              </a:rPr>
              <a:t>1981	16</a:t>
            </a:r>
          </a:p>
          <a:p>
            <a:pPr eaLnBrk="1" hangingPunct="1">
              <a:lnSpc>
                <a:spcPct val="90000"/>
              </a:lnSpc>
              <a:buFontTx/>
              <a:buNone/>
            </a:pPr>
            <a:r>
              <a:rPr lang="en-US" sz="2000" dirty="0" smtClean="0">
                <a:solidFill>
                  <a:srgbClr val="0070C0"/>
                </a:solidFill>
              </a:rPr>
              <a:t>1991</a:t>
            </a:r>
            <a:r>
              <a:rPr lang="en-US" sz="2000" smtClean="0">
                <a:solidFill>
                  <a:srgbClr val="0070C0"/>
                </a:solidFill>
              </a:rPr>
              <a:t>	16</a:t>
            </a:r>
            <a:endParaRPr lang="en-US" sz="2000" dirty="0" smtClean="0">
              <a:solidFill>
                <a:srgbClr val="0070C0"/>
              </a:solidFill>
            </a:endParaRPr>
          </a:p>
          <a:p>
            <a:pPr eaLnBrk="1" hangingPunct="1">
              <a:lnSpc>
                <a:spcPct val="90000"/>
              </a:lnSpc>
              <a:buFontTx/>
              <a:buNone/>
            </a:pPr>
            <a:r>
              <a:rPr lang="en-US" sz="2000" dirty="0" smtClean="0">
                <a:solidFill>
                  <a:srgbClr val="0070C0"/>
                </a:solidFill>
              </a:rPr>
              <a:t>2001	18</a:t>
            </a:r>
          </a:p>
          <a:p>
            <a:pPr eaLnBrk="1" hangingPunct="1">
              <a:lnSpc>
                <a:spcPct val="90000"/>
              </a:lnSpc>
              <a:buFontTx/>
              <a:buNone/>
            </a:pPr>
            <a:r>
              <a:rPr lang="en-US" sz="2000" dirty="0" smtClean="0">
                <a:solidFill>
                  <a:srgbClr val="0070C0"/>
                </a:solidFill>
              </a:rPr>
              <a:t>2011	21</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noGrp="1"/>
          </p:cNvSpPr>
          <p:nvPr>
            <p:ph type="title" idx="4294967295"/>
          </p:nvPr>
        </p:nvSpPr>
        <p:spPr/>
        <p:txBody>
          <a:bodyPr/>
          <a:lstStyle/>
          <a:p>
            <a:pPr algn="l" eaLnBrk="1" hangingPunct="1"/>
            <a:r>
              <a:rPr lang="en-GB" sz="2800" b="1" smtClean="0"/>
              <a:t>Table 3. Births and net migration, Australia, Canada, New Zealand and United States, 1950-2010</a:t>
            </a:r>
            <a:endParaRPr lang="en-US" sz="2800" smtClean="0"/>
          </a:p>
        </p:txBody>
      </p:sp>
      <p:sp>
        <p:nvSpPr>
          <p:cNvPr id="4100"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400" smtClean="0"/>
              <a:t>		</a:t>
            </a:r>
            <a:endParaRPr lang="en-US" sz="2000" smtClean="0"/>
          </a:p>
        </p:txBody>
      </p:sp>
      <p:graphicFrame>
        <p:nvGraphicFramePr>
          <p:cNvPr id="4098" name="Object 529"/>
          <p:cNvGraphicFramePr>
            <a:graphicFrameLocks noChangeAspect="1"/>
          </p:cNvGraphicFramePr>
          <p:nvPr/>
        </p:nvGraphicFramePr>
        <p:xfrm>
          <a:off x="457200" y="1447800"/>
          <a:ext cx="8382000" cy="5029200"/>
        </p:xfrm>
        <a:graphic>
          <a:graphicData uri="http://schemas.openxmlformats.org/presentationml/2006/ole">
            <mc:AlternateContent xmlns:mc="http://schemas.openxmlformats.org/markup-compatibility/2006">
              <mc:Choice xmlns:v="urn:schemas-microsoft-com:vml" Requires="v">
                <p:oleObj spid="_x0000_s69636" name="Document" r:id="rId4" imgW="7388057" imgH="4352720" progId="Word.Document.8">
                  <p:embed/>
                </p:oleObj>
              </mc:Choice>
              <mc:Fallback>
                <p:oleObj name="Document" r:id="rId4" imgW="7388057" imgH="4352720" progId="Word.Document.8">
                  <p:embed/>
                  <p:pic>
                    <p:nvPicPr>
                      <p:cNvPr id="0" name="Object 5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447800"/>
                        <a:ext cx="83820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idx="4294967295"/>
          </p:nvPr>
        </p:nvSpPr>
        <p:spPr/>
        <p:txBody>
          <a:bodyPr/>
          <a:lstStyle/>
          <a:p>
            <a:pPr algn="l" eaLnBrk="1" hangingPunct="1"/>
            <a:r>
              <a:rPr lang="en-GB" sz="2800" b="1" smtClean="0"/>
              <a:t>Table 4. Percent foreign born, 1960-2010, by continent and specific countries</a:t>
            </a:r>
            <a:endParaRPr lang="en-US" sz="2800" smtClean="0"/>
          </a:p>
        </p:txBody>
      </p:sp>
      <p:sp>
        <p:nvSpPr>
          <p:cNvPr id="5124"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400" smtClean="0"/>
              <a:t>		</a:t>
            </a:r>
            <a:endParaRPr lang="en-US" sz="2000" smtClean="0"/>
          </a:p>
        </p:txBody>
      </p:sp>
      <p:graphicFrame>
        <p:nvGraphicFramePr>
          <p:cNvPr id="5122" name="Object 11"/>
          <p:cNvGraphicFramePr>
            <a:graphicFrameLocks noChangeAspect="1"/>
          </p:cNvGraphicFramePr>
          <p:nvPr/>
        </p:nvGraphicFramePr>
        <p:xfrm>
          <a:off x="381000" y="1676400"/>
          <a:ext cx="8370888" cy="3657600"/>
        </p:xfrm>
        <a:graphic>
          <a:graphicData uri="http://schemas.openxmlformats.org/presentationml/2006/ole">
            <mc:AlternateContent xmlns:mc="http://schemas.openxmlformats.org/markup-compatibility/2006">
              <mc:Choice xmlns:v="urn:schemas-microsoft-com:vml" Requires="v">
                <p:oleObj spid="_x0000_s40964" name="Document" r:id="rId4" imgW="8360357" imgH="2536640" progId="Word.Document.8">
                  <p:embed/>
                </p:oleObj>
              </mc:Choice>
              <mc:Fallback>
                <p:oleObj name="Document" r:id="rId4" imgW="8360357" imgH="2536640"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676400"/>
                        <a:ext cx="8370888"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p:txBody>
          <a:bodyPr/>
          <a:lstStyle/>
          <a:p>
            <a:pPr algn="l" eaLnBrk="1" hangingPunct="1"/>
            <a:r>
              <a:rPr lang="en-GB" sz="2800" b="1" dirty="0" smtClean="0"/>
              <a:t>Place of birth of immigrants, 1946-2011</a:t>
            </a:r>
            <a:endParaRPr lang="en-US" sz="2800" dirty="0" smtClean="0"/>
          </a:p>
        </p:txBody>
      </p:sp>
      <p:pic>
        <p:nvPicPr>
          <p:cNvPr id="39938" name="Picture 2"/>
          <p:cNvPicPr>
            <a:picLocks noGrp="1" noChangeAspect="1" noChangeArrowheads="1"/>
          </p:cNvPicPr>
          <p:nvPr>
            <p:ph idx="4294967295"/>
          </p:nvPr>
        </p:nvPicPr>
        <p:blipFill>
          <a:blip r:embed="rId2" cstate="print"/>
          <a:srcRect/>
          <a:stretch>
            <a:fillRect/>
          </a:stretch>
        </p:blipFill>
        <p:spPr bwMode="auto">
          <a:xfrm>
            <a:off x="533400" y="1752600"/>
            <a:ext cx="7936994" cy="3657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p:txBody>
          <a:bodyPr/>
          <a:lstStyle/>
          <a:p>
            <a:pPr algn="l" eaLnBrk="1" hangingPunct="1"/>
            <a:r>
              <a:rPr lang="en-US" smtClean="0"/>
              <a:t>Outline 	</a:t>
            </a:r>
          </a:p>
        </p:txBody>
      </p:sp>
      <p:sp>
        <p:nvSpPr>
          <p:cNvPr id="3" name="Content Placeholder 2"/>
          <p:cNvSpPr>
            <a:spLocks noGrp="1"/>
          </p:cNvSpPr>
          <p:nvPr>
            <p:ph idx="4294967295"/>
          </p:nvPr>
        </p:nvSpPr>
        <p:spPr/>
        <p:txBody>
          <a:bodyPr>
            <a:normAutofit fontScale="62500" lnSpcReduction="20000"/>
          </a:bodyPr>
          <a:lstStyle/>
          <a:p>
            <a:pPr eaLnBrk="1" hangingPunct="1">
              <a:lnSpc>
                <a:spcPct val="90000"/>
              </a:lnSpc>
              <a:defRPr/>
            </a:pPr>
            <a:r>
              <a:rPr lang="en-US" dirty="0" smtClean="0"/>
              <a:t>1. Context: </a:t>
            </a:r>
          </a:p>
          <a:p>
            <a:pPr lvl="1" eaLnBrk="1" hangingPunct="1">
              <a:lnSpc>
                <a:spcPct val="90000"/>
              </a:lnSpc>
              <a:defRPr/>
            </a:pPr>
            <a:r>
              <a:rPr lang="en-US" dirty="0" smtClean="0"/>
              <a:t>Migration in population history</a:t>
            </a:r>
          </a:p>
          <a:p>
            <a:pPr lvl="1" eaLnBrk="1" hangingPunct="1">
              <a:lnSpc>
                <a:spcPct val="90000"/>
              </a:lnSpc>
              <a:defRPr/>
            </a:pPr>
            <a:r>
              <a:rPr lang="en-US" dirty="0" smtClean="0"/>
              <a:t>Conceptualizing migration</a:t>
            </a:r>
          </a:p>
          <a:p>
            <a:pPr eaLnBrk="1" hangingPunct="1">
              <a:lnSpc>
                <a:spcPct val="90000"/>
              </a:lnSpc>
              <a:defRPr/>
            </a:pPr>
            <a:endParaRPr lang="en-US" dirty="0" smtClean="0"/>
          </a:p>
          <a:p>
            <a:pPr eaLnBrk="1" hangingPunct="1">
              <a:lnSpc>
                <a:spcPct val="90000"/>
              </a:lnSpc>
              <a:defRPr/>
            </a:pPr>
            <a:r>
              <a:rPr lang="en-US" dirty="0" smtClean="0"/>
              <a:t>2. Phases of immigration in historical and policy context: </a:t>
            </a:r>
          </a:p>
          <a:p>
            <a:pPr lvl="2" eaLnBrk="1" hangingPunct="1">
              <a:lnSpc>
                <a:spcPct val="90000"/>
              </a:lnSpc>
              <a:defRPr/>
            </a:pPr>
            <a:r>
              <a:rPr lang="en-US" dirty="0" smtClean="0"/>
              <a:t>1608-1760: New France</a:t>
            </a:r>
          </a:p>
          <a:p>
            <a:pPr lvl="2" eaLnBrk="1" hangingPunct="1">
              <a:lnSpc>
                <a:spcPct val="90000"/>
              </a:lnSpc>
              <a:defRPr/>
            </a:pPr>
            <a:r>
              <a:rPr lang="en-US" dirty="0" smtClean="0"/>
              <a:t>1760-1860: British Colony</a:t>
            </a:r>
          </a:p>
          <a:p>
            <a:pPr lvl="2" eaLnBrk="1" hangingPunct="1">
              <a:lnSpc>
                <a:spcPct val="90000"/>
              </a:lnSpc>
              <a:defRPr/>
            </a:pPr>
            <a:endParaRPr lang="en-US" dirty="0" smtClean="0"/>
          </a:p>
          <a:p>
            <a:pPr lvl="2" eaLnBrk="1" hangingPunct="1">
              <a:lnSpc>
                <a:spcPct val="90000"/>
              </a:lnSpc>
              <a:defRPr/>
            </a:pPr>
            <a:r>
              <a:rPr lang="en-US" dirty="0" smtClean="0"/>
              <a:t>1860-1896: net out migration</a:t>
            </a:r>
          </a:p>
          <a:p>
            <a:pPr lvl="2" eaLnBrk="1" hangingPunct="1">
              <a:lnSpc>
                <a:spcPct val="90000"/>
              </a:lnSpc>
              <a:defRPr/>
            </a:pPr>
            <a:r>
              <a:rPr lang="en-US" dirty="0" smtClean="0"/>
              <a:t>1897-1913: first wave of post-Confederation migration</a:t>
            </a:r>
          </a:p>
          <a:p>
            <a:pPr lvl="2" eaLnBrk="1" hangingPunct="1">
              <a:lnSpc>
                <a:spcPct val="90000"/>
              </a:lnSpc>
              <a:defRPr/>
            </a:pPr>
            <a:r>
              <a:rPr lang="en-US" dirty="0" smtClean="0"/>
              <a:t>1914-1945: interlude</a:t>
            </a:r>
          </a:p>
          <a:p>
            <a:pPr lvl="2" eaLnBrk="1" hangingPunct="1">
              <a:lnSpc>
                <a:spcPct val="90000"/>
              </a:lnSpc>
              <a:defRPr/>
            </a:pPr>
            <a:r>
              <a:rPr lang="en-US" dirty="0" smtClean="0"/>
              <a:t>1946-1961: post-war white immigration</a:t>
            </a:r>
          </a:p>
          <a:p>
            <a:pPr lvl="2" eaLnBrk="1" hangingPunct="1">
              <a:lnSpc>
                <a:spcPct val="90000"/>
              </a:lnSpc>
              <a:defRPr/>
            </a:pPr>
            <a:r>
              <a:rPr lang="en-US" dirty="0" smtClean="0"/>
              <a:t>1962-1988: diversification of origins</a:t>
            </a:r>
          </a:p>
          <a:p>
            <a:pPr lvl="2" eaLnBrk="1" hangingPunct="1">
              <a:lnSpc>
                <a:spcPct val="90000"/>
              </a:lnSpc>
              <a:defRPr/>
            </a:pPr>
            <a:r>
              <a:rPr lang="en-US" dirty="0" smtClean="0"/>
              <a:t>1989-present: sustained high levels</a:t>
            </a:r>
          </a:p>
          <a:p>
            <a:pPr eaLnBrk="1" hangingPunct="1">
              <a:lnSpc>
                <a:spcPct val="90000"/>
              </a:lnSpc>
              <a:defRPr/>
            </a:pPr>
            <a:endParaRPr lang="en-US" dirty="0" smtClean="0"/>
          </a:p>
          <a:p>
            <a:pPr eaLnBrk="1" hangingPunct="1">
              <a:lnSpc>
                <a:spcPct val="90000"/>
              </a:lnSpc>
              <a:defRPr/>
            </a:pPr>
            <a:r>
              <a:rPr lang="en-US" dirty="0" smtClean="0"/>
              <a:t>3. Implications</a:t>
            </a:r>
          </a:p>
          <a:p>
            <a:pPr lvl="1" eaLnBrk="1" hangingPunct="1">
              <a:lnSpc>
                <a:spcPct val="90000"/>
              </a:lnSpc>
              <a:defRPr/>
            </a:pPr>
            <a:r>
              <a:rPr lang="en-US" dirty="0" smtClean="0"/>
              <a:t>Demographic: growth, distribution, age structure</a:t>
            </a:r>
          </a:p>
          <a:p>
            <a:pPr lvl="1" eaLnBrk="1" hangingPunct="1">
              <a:lnSpc>
                <a:spcPct val="90000"/>
              </a:lnSpc>
              <a:defRPr/>
            </a:pPr>
            <a:r>
              <a:rPr lang="en-US" dirty="0" smtClean="0"/>
              <a:t>Socio-cultural  and socio-economic</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idx="4294967295"/>
          </p:nvPr>
        </p:nvSpPr>
        <p:spPr/>
        <p:txBody>
          <a:bodyPr/>
          <a:lstStyle/>
          <a:p>
            <a:pPr algn="l" eaLnBrk="1" hangingPunct="1"/>
            <a:r>
              <a:rPr lang="en-GB" sz="2800" b="1" dirty="0" smtClean="0"/>
              <a:t>Socio-cultural impact of immigration</a:t>
            </a:r>
            <a:endParaRPr lang="en-US" sz="2800" dirty="0" smtClean="0"/>
          </a:p>
        </p:txBody>
      </p:sp>
      <p:sp>
        <p:nvSpPr>
          <p:cNvPr id="27651"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1600" dirty="0" smtClean="0">
                <a:solidFill>
                  <a:srgbClr val="FF0000"/>
                </a:solidFill>
              </a:rPr>
              <a:t>Ethnic origins, 1961 Census:</a:t>
            </a:r>
          </a:p>
          <a:p>
            <a:pPr eaLnBrk="1" hangingPunct="1">
              <a:lnSpc>
                <a:spcPct val="90000"/>
              </a:lnSpc>
              <a:buFontTx/>
              <a:buNone/>
            </a:pPr>
            <a:r>
              <a:rPr lang="en-US" sz="1600" dirty="0" smtClean="0">
                <a:solidFill>
                  <a:srgbClr val="0070C0"/>
                </a:solidFill>
              </a:rPr>
              <a:t>European			 96.8%</a:t>
            </a:r>
          </a:p>
          <a:p>
            <a:pPr eaLnBrk="1" hangingPunct="1">
              <a:lnSpc>
                <a:spcPct val="90000"/>
              </a:lnSpc>
              <a:buFontTx/>
              <a:buNone/>
            </a:pPr>
            <a:r>
              <a:rPr lang="en-US" sz="1600" dirty="0" smtClean="0">
                <a:solidFill>
                  <a:srgbClr val="0070C0"/>
                </a:solidFill>
              </a:rPr>
              <a:t>Aboriginal			   1.2%</a:t>
            </a:r>
          </a:p>
          <a:p>
            <a:pPr eaLnBrk="1" hangingPunct="1">
              <a:lnSpc>
                <a:spcPct val="90000"/>
              </a:lnSpc>
              <a:buFontTx/>
              <a:buNone/>
            </a:pPr>
            <a:r>
              <a:rPr lang="en-US" sz="1600" dirty="0" smtClean="0">
                <a:solidFill>
                  <a:srgbClr val="0070C0"/>
                </a:solidFill>
              </a:rPr>
              <a:t>Other			   2.0%</a:t>
            </a:r>
          </a:p>
          <a:p>
            <a:pPr eaLnBrk="1" hangingPunct="1">
              <a:lnSpc>
                <a:spcPct val="90000"/>
              </a:lnSpc>
              <a:buFontTx/>
              <a:buNone/>
            </a:pPr>
            <a:r>
              <a:rPr lang="en-US" sz="1400" dirty="0" smtClean="0">
                <a:solidFill>
                  <a:schemeClr val="tx2"/>
                </a:solidFill>
              </a:rPr>
              <a:t>Chinese			   0.3%</a:t>
            </a:r>
          </a:p>
          <a:p>
            <a:pPr eaLnBrk="1" hangingPunct="1">
              <a:lnSpc>
                <a:spcPct val="90000"/>
              </a:lnSpc>
              <a:buFontTx/>
              <a:buNone/>
            </a:pPr>
            <a:r>
              <a:rPr lang="en-US" sz="1400" dirty="0" smtClean="0">
                <a:solidFill>
                  <a:schemeClr val="tx2"/>
                </a:solidFill>
              </a:rPr>
              <a:t>Japanese			   0.2%</a:t>
            </a:r>
          </a:p>
          <a:p>
            <a:pPr eaLnBrk="1" hangingPunct="1">
              <a:lnSpc>
                <a:spcPct val="90000"/>
              </a:lnSpc>
              <a:buFontTx/>
              <a:buNone/>
            </a:pPr>
            <a:r>
              <a:rPr lang="en-US" sz="1400" dirty="0" smtClean="0">
                <a:solidFill>
                  <a:schemeClr val="tx2"/>
                </a:solidFill>
              </a:rPr>
              <a:t>Other Asian		   0.2%</a:t>
            </a:r>
          </a:p>
          <a:p>
            <a:pPr eaLnBrk="1" hangingPunct="1">
              <a:lnSpc>
                <a:spcPct val="90000"/>
              </a:lnSpc>
              <a:buFontTx/>
              <a:buNone/>
            </a:pPr>
            <a:r>
              <a:rPr lang="en-US" sz="1400" dirty="0" smtClean="0">
                <a:solidFill>
                  <a:schemeClr val="tx2"/>
                </a:solidFill>
              </a:rPr>
              <a:t>Black			   0.2%</a:t>
            </a:r>
          </a:p>
          <a:p>
            <a:pPr eaLnBrk="1" hangingPunct="1">
              <a:lnSpc>
                <a:spcPct val="90000"/>
              </a:lnSpc>
              <a:buFontTx/>
              <a:buNone/>
            </a:pPr>
            <a:r>
              <a:rPr lang="en-US" sz="1400" dirty="0" smtClean="0">
                <a:solidFill>
                  <a:schemeClr val="tx2"/>
                </a:solidFill>
              </a:rPr>
              <a:t>Other and not stated	   	  1.2%</a:t>
            </a:r>
          </a:p>
          <a:p>
            <a:pPr eaLnBrk="1" hangingPunct="1">
              <a:lnSpc>
                <a:spcPct val="90000"/>
              </a:lnSpc>
              <a:buFontTx/>
              <a:buNone/>
            </a:pPr>
            <a:r>
              <a:rPr lang="en-US" sz="1600" dirty="0" smtClean="0">
                <a:solidFill>
                  <a:srgbClr val="FF0000"/>
                </a:solidFill>
              </a:rPr>
              <a:t>Aboriginal </a:t>
            </a:r>
          </a:p>
          <a:p>
            <a:pPr eaLnBrk="1" hangingPunct="1">
              <a:lnSpc>
                <a:spcPct val="90000"/>
              </a:lnSpc>
              <a:buFontTx/>
              <a:buNone/>
            </a:pPr>
            <a:r>
              <a:rPr lang="en-US" sz="1600" dirty="0" smtClean="0">
                <a:solidFill>
                  <a:srgbClr val="00B050"/>
                </a:solidFill>
              </a:rPr>
              <a:t>1981: 2.0% Aboriginal ancestry (includes multiples)</a:t>
            </a:r>
          </a:p>
          <a:p>
            <a:pPr eaLnBrk="1" hangingPunct="1">
              <a:lnSpc>
                <a:spcPct val="90000"/>
              </a:lnSpc>
              <a:buFontTx/>
              <a:buNone/>
            </a:pPr>
            <a:r>
              <a:rPr lang="en-US" sz="1600" dirty="0" smtClean="0">
                <a:solidFill>
                  <a:srgbClr val="00B050"/>
                </a:solidFill>
              </a:rPr>
              <a:t>2001: 3.3% </a:t>
            </a:r>
          </a:p>
          <a:p>
            <a:pPr eaLnBrk="1" hangingPunct="1">
              <a:lnSpc>
                <a:spcPct val="90000"/>
              </a:lnSpc>
              <a:buFontTx/>
              <a:buNone/>
            </a:pPr>
            <a:r>
              <a:rPr lang="en-US" sz="1600" dirty="0" smtClean="0">
                <a:solidFill>
                  <a:srgbClr val="0070C0"/>
                </a:solidFill>
              </a:rPr>
              <a:t>2011: 4.3% Aboriginal identity</a:t>
            </a:r>
            <a:endParaRPr lang="en-US" sz="1600" dirty="0" smtClean="0">
              <a:solidFill>
                <a:srgbClr val="FF0000"/>
              </a:solidFill>
            </a:endParaRPr>
          </a:p>
          <a:p>
            <a:pPr eaLnBrk="1" hangingPunct="1">
              <a:lnSpc>
                <a:spcPct val="90000"/>
              </a:lnSpc>
              <a:buFontTx/>
              <a:buNone/>
            </a:pPr>
            <a:r>
              <a:rPr lang="en-US" sz="1600" dirty="0" smtClean="0">
                <a:solidFill>
                  <a:srgbClr val="FF0000"/>
                </a:solidFill>
              </a:rPr>
              <a:t>Visible minority population</a:t>
            </a:r>
          </a:p>
          <a:p>
            <a:pPr eaLnBrk="1" hangingPunct="1">
              <a:lnSpc>
                <a:spcPct val="90000"/>
              </a:lnSpc>
              <a:buFontTx/>
              <a:buNone/>
            </a:pPr>
            <a:r>
              <a:rPr lang="en-US" sz="1600" dirty="0" smtClean="0">
                <a:solidFill>
                  <a:srgbClr val="0070C0"/>
                </a:solidFill>
              </a:rPr>
              <a:t>1981	  4.7%</a:t>
            </a:r>
          </a:p>
          <a:p>
            <a:pPr eaLnBrk="1" hangingPunct="1">
              <a:lnSpc>
                <a:spcPct val="90000"/>
              </a:lnSpc>
              <a:buFontTx/>
              <a:buNone/>
            </a:pPr>
            <a:r>
              <a:rPr lang="en-US" sz="1600" dirty="0" smtClean="0">
                <a:solidFill>
                  <a:srgbClr val="0070C0"/>
                </a:solidFill>
              </a:rPr>
              <a:t>1991	  9.4%</a:t>
            </a:r>
          </a:p>
          <a:p>
            <a:pPr eaLnBrk="1" hangingPunct="1">
              <a:lnSpc>
                <a:spcPct val="90000"/>
              </a:lnSpc>
              <a:buFontTx/>
              <a:buNone/>
            </a:pPr>
            <a:r>
              <a:rPr lang="en-US" sz="1600" dirty="0" smtClean="0">
                <a:solidFill>
                  <a:srgbClr val="0070C0"/>
                </a:solidFill>
              </a:rPr>
              <a:t>2001	 13.4%</a:t>
            </a:r>
          </a:p>
          <a:p>
            <a:pPr eaLnBrk="1" hangingPunct="1">
              <a:lnSpc>
                <a:spcPct val="90000"/>
              </a:lnSpc>
              <a:buFontTx/>
              <a:buAutoNum type="arabicPlain" startAt="2011"/>
            </a:pPr>
            <a:r>
              <a:rPr lang="en-US" sz="1600" dirty="0" smtClean="0">
                <a:solidFill>
                  <a:srgbClr val="0070C0"/>
                </a:solidFill>
              </a:rPr>
              <a:t>         19.1%</a:t>
            </a:r>
          </a:p>
          <a:p>
            <a:pPr eaLnBrk="1" hangingPunct="1">
              <a:lnSpc>
                <a:spcPct val="90000"/>
              </a:lnSpc>
              <a:buFontTx/>
              <a:buNone/>
            </a:pPr>
            <a:endParaRPr lang="en-US" sz="1600" dirty="0" smtClean="0">
              <a:solidFill>
                <a:srgbClr val="0070C0"/>
              </a:solidFill>
            </a:endParaRPr>
          </a:p>
          <a:p>
            <a:pPr eaLnBrk="1" hangingPunct="1">
              <a:lnSpc>
                <a:spcPct val="90000"/>
              </a:lnSpc>
              <a:buFontTx/>
              <a:buNone/>
            </a:pPr>
            <a:endParaRPr lang="en-US" sz="2000" dirty="0" smtClean="0">
              <a:solidFill>
                <a:srgbClr val="0070C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idx="4294967295"/>
          </p:nvPr>
        </p:nvSpPr>
        <p:spPr/>
        <p:txBody>
          <a:bodyPr/>
          <a:lstStyle/>
          <a:p>
            <a:pPr algn="l" eaLnBrk="1" hangingPunct="1"/>
            <a:r>
              <a:rPr lang="en-GB" sz="2800" b="1" dirty="0" smtClean="0"/>
              <a:t>Socio-cultural impact of immigration</a:t>
            </a:r>
            <a:endParaRPr lang="en-US" sz="2800" dirty="0" smtClean="0"/>
          </a:p>
        </p:txBody>
      </p:sp>
      <p:sp>
        <p:nvSpPr>
          <p:cNvPr id="27651"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endParaRPr lang="en-US" sz="1600" dirty="0" smtClean="0">
              <a:solidFill>
                <a:srgbClr val="0070C0"/>
              </a:solidFill>
            </a:endParaRPr>
          </a:p>
          <a:p>
            <a:pPr eaLnBrk="1" hangingPunct="1">
              <a:lnSpc>
                <a:spcPct val="90000"/>
              </a:lnSpc>
              <a:buFontTx/>
              <a:buNone/>
            </a:pPr>
            <a:endParaRPr lang="en-US" sz="1600" dirty="0" smtClean="0">
              <a:solidFill>
                <a:srgbClr val="0070C0"/>
              </a:solidFill>
            </a:endParaRPr>
          </a:p>
          <a:p>
            <a:pPr eaLnBrk="1" hangingPunct="1">
              <a:lnSpc>
                <a:spcPct val="90000"/>
              </a:lnSpc>
              <a:buFontTx/>
              <a:buNone/>
            </a:pPr>
            <a:r>
              <a:rPr lang="en-US" sz="1600" dirty="0" smtClean="0">
                <a:solidFill>
                  <a:srgbClr val="0070C0"/>
                </a:solidFill>
              </a:rPr>
              <a:t>			1981	2011</a:t>
            </a:r>
          </a:p>
          <a:p>
            <a:pPr eaLnBrk="1" hangingPunct="1">
              <a:lnSpc>
                <a:spcPct val="90000"/>
              </a:lnSpc>
              <a:buFontTx/>
              <a:buNone/>
            </a:pPr>
            <a:r>
              <a:rPr lang="en-US" sz="1600" dirty="0" smtClean="0">
                <a:solidFill>
                  <a:srgbClr val="0070C0"/>
                </a:solidFill>
              </a:rPr>
              <a:t>Christian		90.0%	67.3%</a:t>
            </a:r>
          </a:p>
          <a:p>
            <a:pPr eaLnBrk="1" hangingPunct="1">
              <a:lnSpc>
                <a:spcPct val="90000"/>
              </a:lnSpc>
              <a:buFontTx/>
              <a:buNone/>
            </a:pPr>
            <a:r>
              <a:rPr lang="en-US" sz="1600" dirty="0" smtClean="0">
                <a:solidFill>
                  <a:srgbClr val="0070C0"/>
                </a:solidFill>
              </a:rPr>
              <a:t>Other		  2.4	  8.8</a:t>
            </a:r>
          </a:p>
          <a:p>
            <a:pPr eaLnBrk="1" hangingPunct="1">
              <a:lnSpc>
                <a:spcPct val="90000"/>
              </a:lnSpc>
              <a:buNone/>
            </a:pPr>
            <a:r>
              <a:rPr lang="en-US" sz="1600" dirty="0" smtClean="0">
                <a:solidFill>
                  <a:srgbClr val="0070C0"/>
                </a:solidFill>
              </a:rPr>
              <a:t>No religion	  7.4	23.9</a:t>
            </a:r>
          </a:p>
          <a:p>
            <a:pPr eaLnBrk="1" hangingPunct="1">
              <a:lnSpc>
                <a:spcPct val="90000"/>
              </a:lnSpc>
              <a:buFontTx/>
              <a:buNone/>
            </a:pPr>
            <a:endParaRPr lang="en-US" sz="1600" dirty="0" smtClean="0">
              <a:solidFill>
                <a:srgbClr val="0070C0"/>
              </a:solidFill>
            </a:endParaRPr>
          </a:p>
          <a:p>
            <a:pPr eaLnBrk="1" hangingPunct="1">
              <a:lnSpc>
                <a:spcPct val="90000"/>
              </a:lnSpc>
              <a:buFontTx/>
              <a:buNone/>
            </a:pPr>
            <a:r>
              <a:rPr lang="en-US" sz="1600" dirty="0" smtClean="0">
                <a:solidFill>
                  <a:schemeClr val="tx2"/>
                </a:solidFill>
              </a:rPr>
              <a:t>Muslim		  0.4%	3.2%</a:t>
            </a:r>
          </a:p>
          <a:p>
            <a:pPr eaLnBrk="1" hangingPunct="1">
              <a:lnSpc>
                <a:spcPct val="90000"/>
              </a:lnSpc>
              <a:buFontTx/>
              <a:buNone/>
            </a:pPr>
            <a:r>
              <a:rPr lang="en-US" sz="1600" dirty="0" smtClean="0">
                <a:solidFill>
                  <a:schemeClr val="tx2"/>
                </a:solidFill>
              </a:rPr>
              <a:t>Hindu		  0.3	1.5</a:t>
            </a:r>
          </a:p>
          <a:p>
            <a:pPr eaLnBrk="1" hangingPunct="1">
              <a:lnSpc>
                <a:spcPct val="90000"/>
              </a:lnSpc>
              <a:buFontTx/>
              <a:buNone/>
            </a:pPr>
            <a:r>
              <a:rPr lang="en-US" sz="1600" dirty="0" smtClean="0">
                <a:solidFill>
                  <a:schemeClr val="tx2"/>
                </a:solidFill>
              </a:rPr>
              <a:t>Sikh		  0.3	1.4</a:t>
            </a:r>
          </a:p>
          <a:p>
            <a:pPr eaLnBrk="1" hangingPunct="1">
              <a:lnSpc>
                <a:spcPct val="90000"/>
              </a:lnSpc>
              <a:buFontTx/>
              <a:buNone/>
            </a:pPr>
            <a:r>
              <a:rPr lang="en-US" sz="1600" dirty="0" err="1" smtClean="0">
                <a:solidFill>
                  <a:schemeClr val="tx2"/>
                </a:solidFill>
              </a:rPr>
              <a:t>Buddist</a:t>
            </a:r>
            <a:r>
              <a:rPr lang="en-US" sz="1600" dirty="0" smtClean="0">
                <a:solidFill>
                  <a:schemeClr val="tx2"/>
                </a:solidFill>
              </a:rPr>
              <a:t>		  0.2	1.1</a:t>
            </a:r>
          </a:p>
          <a:p>
            <a:pPr eaLnBrk="1" hangingPunct="1">
              <a:lnSpc>
                <a:spcPct val="90000"/>
              </a:lnSpc>
              <a:buFontTx/>
              <a:buNone/>
            </a:pPr>
            <a:r>
              <a:rPr lang="en-US" sz="1600" dirty="0" smtClean="0">
                <a:solidFill>
                  <a:schemeClr val="tx2"/>
                </a:solidFill>
              </a:rPr>
              <a:t>Jewish		  1.2	1.0</a:t>
            </a:r>
          </a:p>
          <a:p>
            <a:pPr eaLnBrk="1" hangingPunct="1">
              <a:lnSpc>
                <a:spcPct val="90000"/>
              </a:lnSpc>
              <a:buFontTx/>
              <a:buNone/>
            </a:pPr>
            <a:endParaRPr lang="en-US" sz="2000" dirty="0" smtClean="0">
              <a:solidFill>
                <a:srgbClr val="0070C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idx="4294967295"/>
          </p:nvPr>
        </p:nvSpPr>
        <p:spPr/>
        <p:txBody>
          <a:bodyPr/>
          <a:lstStyle/>
          <a:p>
            <a:pPr algn="l" eaLnBrk="1" hangingPunct="1"/>
            <a:r>
              <a:rPr lang="en-GB" sz="2800" b="1" dirty="0" smtClean="0"/>
              <a:t>Socio-cultural impact of immigration: languages</a:t>
            </a:r>
            <a:endParaRPr lang="en-US" sz="2800" dirty="0" smtClean="0"/>
          </a:p>
        </p:txBody>
      </p:sp>
      <p:sp>
        <p:nvSpPr>
          <p:cNvPr id="27651"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000" dirty="0" smtClean="0">
                <a:solidFill>
                  <a:srgbClr val="0070C0"/>
                </a:solidFill>
              </a:rPr>
              <a:t>Mother tongue, 2011 (single responses only)</a:t>
            </a:r>
          </a:p>
          <a:p>
            <a:pPr eaLnBrk="1" hangingPunct="1">
              <a:lnSpc>
                <a:spcPct val="90000"/>
              </a:lnSpc>
              <a:buFontTx/>
              <a:buNone/>
            </a:pPr>
            <a:r>
              <a:rPr lang="en-US" sz="2000" dirty="0" smtClean="0">
                <a:solidFill>
                  <a:srgbClr val="FF0000"/>
                </a:solidFill>
              </a:rPr>
              <a:t>English		58.1%</a:t>
            </a:r>
          </a:p>
          <a:p>
            <a:pPr eaLnBrk="1" hangingPunct="1">
              <a:lnSpc>
                <a:spcPct val="90000"/>
              </a:lnSpc>
              <a:buFontTx/>
              <a:buNone/>
            </a:pPr>
            <a:r>
              <a:rPr lang="en-US" sz="2000" dirty="0" smtClean="0">
                <a:solidFill>
                  <a:srgbClr val="FF0000"/>
                </a:solidFill>
              </a:rPr>
              <a:t>French		21.7%</a:t>
            </a:r>
          </a:p>
          <a:p>
            <a:pPr eaLnBrk="1" hangingPunct="1">
              <a:lnSpc>
                <a:spcPct val="90000"/>
              </a:lnSpc>
              <a:buFontTx/>
              <a:buNone/>
            </a:pPr>
            <a:r>
              <a:rPr lang="en-US" sz="2000" dirty="0" smtClean="0">
                <a:solidFill>
                  <a:srgbClr val="FF0000"/>
                </a:solidFill>
              </a:rPr>
              <a:t>Other		20.1%</a:t>
            </a:r>
          </a:p>
          <a:p>
            <a:pPr eaLnBrk="1" hangingPunct="1">
              <a:lnSpc>
                <a:spcPct val="90000"/>
              </a:lnSpc>
              <a:buFontTx/>
              <a:buNone/>
            </a:pPr>
            <a:r>
              <a:rPr lang="en-US" sz="2000" dirty="0" smtClean="0">
                <a:solidFill>
                  <a:srgbClr val="0070C0"/>
                </a:solidFill>
              </a:rPr>
              <a:t>Home language, 2011 (single responses only)</a:t>
            </a:r>
          </a:p>
          <a:p>
            <a:pPr eaLnBrk="1" hangingPunct="1">
              <a:lnSpc>
                <a:spcPct val="90000"/>
              </a:lnSpc>
              <a:buFontTx/>
              <a:buNone/>
            </a:pPr>
            <a:r>
              <a:rPr lang="en-US" sz="2000" dirty="0" smtClean="0">
                <a:solidFill>
                  <a:srgbClr val="FF0000"/>
                </a:solidFill>
              </a:rPr>
              <a:t>English		67.1</a:t>
            </a:r>
          </a:p>
          <a:p>
            <a:pPr eaLnBrk="1" hangingPunct="1">
              <a:lnSpc>
                <a:spcPct val="90000"/>
              </a:lnSpc>
              <a:buFontTx/>
              <a:buNone/>
            </a:pPr>
            <a:r>
              <a:rPr lang="en-US" sz="2000" dirty="0" smtClean="0">
                <a:solidFill>
                  <a:srgbClr val="FF0000"/>
                </a:solidFill>
              </a:rPr>
              <a:t>French		21.4</a:t>
            </a:r>
          </a:p>
          <a:p>
            <a:pPr eaLnBrk="1" hangingPunct="1">
              <a:lnSpc>
                <a:spcPct val="90000"/>
              </a:lnSpc>
              <a:buFontTx/>
              <a:buNone/>
            </a:pPr>
            <a:r>
              <a:rPr lang="en-US" sz="2000" dirty="0" smtClean="0">
                <a:solidFill>
                  <a:srgbClr val="FF0000"/>
                </a:solidFill>
              </a:rPr>
              <a:t>Other		11.5</a:t>
            </a:r>
          </a:p>
          <a:p>
            <a:pPr eaLnBrk="1" hangingPunct="1">
              <a:lnSpc>
                <a:spcPct val="90000"/>
              </a:lnSpc>
              <a:buFontTx/>
              <a:buNone/>
            </a:pPr>
            <a:r>
              <a:rPr lang="en-US" sz="2000" dirty="0" smtClean="0">
                <a:solidFill>
                  <a:srgbClr val="0070C0"/>
                </a:solidFill>
              </a:rPr>
              <a:t>First official language spoken, 2011</a:t>
            </a:r>
          </a:p>
          <a:p>
            <a:pPr eaLnBrk="1" hangingPunct="1">
              <a:lnSpc>
                <a:spcPct val="90000"/>
              </a:lnSpc>
              <a:buFontTx/>
              <a:buNone/>
            </a:pPr>
            <a:r>
              <a:rPr lang="en-US" sz="2000" dirty="0" smtClean="0">
                <a:solidFill>
                  <a:srgbClr val="FF0000"/>
                </a:solidFill>
              </a:rPr>
              <a:t>English 			74.5%</a:t>
            </a:r>
          </a:p>
          <a:p>
            <a:pPr eaLnBrk="1" hangingPunct="1">
              <a:lnSpc>
                <a:spcPct val="90000"/>
              </a:lnSpc>
              <a:buFontTx/>
              <a:buNone/>
            </a:pPr>
            <a:r>
              <a:rPr lang="en-US" sz="2000" dirty="0" smtClean="0">
                <a:solidFill>
                  <a:srgbClr val="FF0000"/>
                </a:solidFill>
              </a:rPr>
              <a:t>French 			22.7%</a:t>
            </a:r>
          </a:p>
          <a:p>
            <a:pPr eaLnBrk="1" hangingPunct="1">
              <a:lnSpc>
                <a:spcPct val="90000"/>
              </a:lnSpc>
              <a:buFontTx/>
              <a:buNone/>
            </a:pPr>
            <a:r>
              <a:rPr lang="en-US" sz="2000" dirty="0" smtClean="0">
                <a:solidFill>
                  <a:srgbClr val="FF0000"/>
                </a:solidFill>
              </a:rPr>
              <a:t>English and French	  1.1%  (17.5% bilingual in official languages)</a:t>
            </a:r>
          </a:p>
          <a:p>
            <a:pPr eaLnBrk="1" hangingPunct="1">
              <a:lnSpc>
                <a:spcPct val="90000"/>
              </a:lnSpc>
              <a:buFontTx/>
              <a:buNone/>
            </a:pPr>
            <a:r>
              <a:rPr lang="en-US" sz="2000" dirty="0" smtClean="0">
                <a:solidFill>
                  <a:srgbClr val="FF0000"/>
                </a:solidFill>
              </a:rPr>
              <a:t>Neither			  1.8%</a:t>
            </a:r>
            <a:endParaRPr lang="en-US" sz="2000" dirty="0" smtClean="0">
              <a:solidFill>
                <a:srgbClr val="0070C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idx="4294967295"/>
          </p:nvPr>
        </p:nvSpPr>
        <p:spPr/>
        <p:txBody>
          <a:bodyPr/>
          <a:lstStyle/>
          <a:p>
            <a:pPr algn="l" eaLnBrk="1" hangingPunct="1"/>
            <a:r>
              <a:rPr lang="en-GB" sz="2800" b="1" dirty="0" smtClean="0"/>
              <a:t>Socio-economic impact of immigration, ages 25-64, 2006</a:t>
            </a:r>
            <a:endParaRPr lang="en-US" sz="2800" dirty="0" smtClean="0"/>
          </a:p>
        </p:txBody>
      </p:sp>
      <p:sp>
        <p:nvSpPr>
          <p:cNvPr id="27651"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000" dirty="0" smtClean="0"/>
              <a:t>				   </a:t>
            </a:r>
            <a:r>
              <a:rPr lang="en-US" sz="2000" u="sng" dirty="0" smtClean="0"/>
              <a:t>Cert, degree or diploma</a:t>
            </a:r>
          </a:p>
          <a:p>
            <a:pPr eaLnBrk="1" hangingPunct="1">
              <a:lnSpc>
                <a:spcPct val="90000"/>
              </a:lnSpc>
              <a:buFontTx/>
              <a:buNone/>
            </a:pPr>
            <a:r>
              <a:rPr lang="en-US" sz="2000" dirty="0" smtClean="0"/>
              <a:t>			percent    </a:t>
            </a:r>
            <a:r>
              <a:rPr lang="en-US" sz="2000" dirty="0" err="1" smtClean="0"/>
              <a:t>percent</a:t>
            </a:r>
            <a:r>
              <a:rPr lang="en-US" sz="2000" dirty="0" smtClean="0"/>
              <a:t>   </a:t>
            </a:r>
          </a:p>
          <a:p>
            <a:pPr eaLnBrk="1" hangingPunct="1">
              <a:lnSpc>
                <a:spcPct val="90000"/>
              </a:lnSpc>
              <a:buFontTx/>
              <a:buNone/>
            </a:pPr>
            <a:r>
              <a:rPr lang="en-US" sz="2000" dirty="0" smtClean="0"/>
              <a:t>     		</a:t>
            </a:r>
            <a:r>
              <a:rPr lang="en-US" sz="2000" u="sng" dirty="0" smtClean="0"/>
              <a:t>in LF  </a:t>
            </a:r>
            <a:r>
              <a:rPr lang="en-US" sz="2000" dirty="0" smtClean="0"/>
              <a:t>       </a:t>
            </a:r>
            <a:r>
              <a:rPr lang="en-US" sz="2000" u="sng" dirty="0" smtClean="0"/>
              <a:t>post-sec.</a:t>
            </a:r>
            <a:r>
              <a:rPr lang="en-US" sz="2000" dirty="0" smtClean="0"/>
              <a:t>  </a:t>
            </a:r>
          </a:p>
          <a:p>
            <a:pPr eaLnBrk="1" hangingPunct="1">
              <a:lnSpc>
                <a:spcPct val="90000"/>
              </a:lnSpc>
              <a:buFontTx/>
              <a:buNone/>
            </a:pPr>
            <a:r>
              <a:rPr lang="en-US" sz="2000" dirty="0" smtClean="0">
                <a:solidFill>
                  <a:srgbClr val="00B050"/>
                </a:solidFill>
              </a:rPr>
              <a:t>Can born	81.0		58.9</a:t>
            </a:r>
            <a:r>
              <a:rPr lang="en-US" sz="2000" dirty="0" smtClean="0"/>
              <a:t>		</a:t>
            </a:r>
          </a:p>
          <a:p>
            <a:pPr eaLnBrk="1" hangingPunct="1">
              <a:lnSpc>
                <a:spcPct val="90000"/>
              </a:lnSpc>
              <a:buFontTx/>
              <a:buNone/>
            </a:pPr>
            <a:r>
              <a:rPr lang="en-US" sz="2000" dirty="0" smtClean="0"/>
              <a:t>Foreign born	77.8		64.3</a:t>
            </a:r>
          </a:p>
          <a:p>
            <a:pPr eaLnBrk="1" hangingPunct="1">
              <a:lnSpc>
                <a:spcPct val="90000"/>
              </a:lnSpc>
              <a:buFontTx/>
              <a:buNone/>
            </a:pPr>
            <a:r>
              <a:rPr lang="en-US" sz="2000" dirty="0" smtClean="0"/>
              <a:t>Cohort</a:t>
            </a:r>
          </a:p>
          <a:p>
            <a:pPr eaLnBrk="1" hangingPunct="1">
              <a:lnSpc>
                <a:spcPct val="90000"/>
              </a:lnSpc>
              <a:buFontTx/>
              <a:buNone/>
            </a:pPr>
            <a:r>
              <a:rPr lang="en-US" sz="2000" dirty="0" smtClean="0"/>
              <a:t>1970-74	77.0		61.7</a:t>
            </a:r>
          </a:p>
          <a:p>
            <a:pPr eaLnBrk="1" hangingPunct="1">
              <a:lnSpc>
                <a:spcPct val="90000"/>
              </a:lnSpc>
              <a:buFontTx/>
              <a:buNone/>
            </a:pPr>
            <a:r>
              <a:rPr lang="en-US" sz="2000" dirty="0" smtClean="0"/>
              <a:t>1975-79	81.4		62.5</a:t>
            </a:r>
          </a:p>
          <a:p>
            <a:pPr eaLnBrk="1" hangingPunct="1">
              <a:lnSpc>
                <a:spcPct val="90000"/>
              </a:lnSpc>
              <a:buFontTx/>
              <a:buNone/>
            </a:pPr>
            <a:r>
              <a:rPr lang="en-US" sz="2000" dirty="0" smtClean="0"/>
              <a:t>1980-84	82.5		58.9</a:t>
            </a:r>
          </a:p>
          <a:p>
            <a:pPr eaLnBrk="1" hangingPunct="1">
              <a:lnSpc>
                <a:spcPct val="90000"/>
              </a:lnSpc>
              <a:buFontTx/>
              <a:buNone/>
            </a:pPr>
            <a:r>
              <a:rPr lang="en-US" sz="2000" dirty="0" smtClean="0"/>
              <a:t>1985-89	81.7		58.9</a:t>
            </a:r>
          </a:p>
          <a:p>
            <a:pPr eaLnBrk="1" hangingPunct="1">
              <a:lnSpc>
                <a:spcPct val="90000"/>
              </a:lnSpc>
              <a:buFontTx/>
              <a:buNone/>
            </a:pPr>
            <a:r>
              <a:rPr lang="en-US" sz="2000" dirty="0" smtClean="0"/>
              <a:t>1990-94	</a:t>
            </a:r>
            <a:r>
              <a:rPr lang="en-US" sz="2000" dirty="0" smtClean="0">
                <a:solidFill>
                  <a:srgbClr val="FF0000"/>
                </a:solidFill>
              </a:rPr>
              <a:t>79.5</a:t>
            </a:r>
            <a:r>
              <a:rPr lang="en-US" sz="2000" dirty="0" smtClean="0"/>
              <a:t>		</a:t>
            </a:r>
            <a:r>
              <a:rPr lang="en-US" sz="2000" dirty="0" smtClean="0">
                <a:solidFill>
                  <a:srgbClr val="0070C0"/>
                </a:solidFill>
              </a:rPr>
              <a:t>59.5</a:t>
            </a:r>
          </a:p>
          <a:p>
            <a:pPr eaLnBrk="1" hangingPunct="1">
              <a:lnSpc>
                <a:spcPct val="90000"/>
              </a:lnSpc>
              <a:buFontTx/>
              <a:buNone/>
            </a:pPr>
            <a:r>
              <a:rPr lang="en-US" sz="2000" dirty="0" smtClean="0"/>
              <a:t>1995-99	</a:t>
            </a:r>
            <a:r>
              <a:rPr lang="en-US" sz="2000" dirty="0" smtClean="0">
                <a:solidFill>
                  <a:srgbClr val="FF0000"/>
                </a:solidFill>
              </a:rPr>
              <a:t>78.5</a:t>
            </a:r>
            <a:r>
              <a:rPr lang="en-US" sz="2000" dirty="0" smtClean="0"/>
              <a:t>		</a:t>
            </a:r>
            <a:r>
              <a:rPr lang="en-US" sz="2000" dirty="0" smtClean="0">
                <a:solidFill>
                  <a:srgbClr val="0070C0"/>
                </a:solidFill>
              </a:rPr>
              <a:t>67.6</a:t>
            </a:r>
          </a:p>
          <a:p>
            <a:pPr eaLnBrk="1" hangingPunct="1">
              <a:lnSpc>
                <a:spcPct val="90000"/>
              </a:lnSpc>
              <a:buFontTx/>
              <a:buNone/>
            </a:pPr>
            <a:r>
              <a:rPr lang="en-US" sz="2000" dirty="0" smtClean="0"/>
              <a:t>2000-06	</a:t>
            </a:r>
            <a:r>
              <a:rPr lang="en-US" sz="2000" dirty="0" smtClean="0">
                <a:solidFill>
                  <a:srgbClr val="FF0000"/>
                </a:solidFill>
              </a:rPr>
              <a:t>73.3</a:t>
            </a:r>
            <a:r>
              <a:rPr lang="en-US" sz="2000" dirty="0" smtClean="0"/>
              <a:t>		</a:t>
            </a:r>
            <a:r>
              <a:rPr lang="en-US" sz="2000" dirty="0" smtClean="0">
                <a:solidFill>
                  <a:srgbClr val="0070C0"/>
                </a:solidFill>
              </a:rPr>
              <a:t>74.5</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idx="4294967295"/>
          </p:nvPr>
        </p:nvSpPr>
        <p:spPr/>
        <p:txBody>
          <a:bodyPr/>
          <a:lstStyle/>
          <a:p>
            <a:pPr algn="l" eaLnBrk="1" hangingPunct="1"/>
            <a:r>
              <a:rPr lang="en-GB" sz="2800" b="1" smtClean="0"/>
              <a:t>Average total income, 2005, ages 45-54</a:t>
            </a:r>
            <a:endParaRPr lang="en-US" sz="2800" smtClean="0"/>
          </a:p>
        </p:txBody>
      </p:sp>
      <p:sp>
        <p:nvSpPr>
          <p:cNvPr id="28675"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000" dirty="0" smtClean="0"/>
              <a:t>						</a:t>
            </a:r>
          </a:p>
          <a:p>
            <a:pPr eaLnBrk="1" hangingPunct="1">
              <a:lnSpc>
                <a:spcPct val="90000"/>
              </a:lnSpc>
              <a:buFontTx/>
              <a:buNone/>
            </a:pPr>
            <a:r>
              <a:rPr lang="en-US" sz="2000" dirty="0" smtClean="0"/>
              <a:t>     		Men		Women</a:t>
            </a:r>
            <a:endParaRPr lang="en-US" sz="2000" u="sng" dirty="0" smtClean="0"/>
          </a:p>
          <a:p>
            <a:pPr eaLnBrk="1" hangingPunct="1">
              <a:lnSpc>
                <a:spcPct val="90000"/>
              </a:lnSpc>
              <a:buFontTx/>
              <a:buNone/>
            </a:pPr>
            <a:r>
              <a:rPr lang="en-US" sz="2000" dirty="0" smtClean="0">
                <a:solidFill>
                  <a:srgbClr val="00B050"/>
                </a:solidFill>
              </a:rPr>
              <a:t>Can born	1.00		1.00</a:t>
            </a:r>
            <a:r>
              <a:rPr lang="en-US" sz="2000" dirty="0" smtClean="0"/>
              <a:t>						</a:t>
            </a:r>
          </a:p>
          <a:p>
            <a:pPr eaLnBrk="1" hangingPunct="1">
              <a:lnSpc>
                <a:spcPct val="90000"/>
              </a:lnSpc>
              <a:buFontTx/>
              <a:buNone/>
            </a:pPr>
            <a:r>
              <a:rPr lang="en-US" sz="2000" dirty="0" smtClean="0"/>
              <a:t>Foreign born</a:t>
            </a:r>
          </a:p>
          <a:p>
            <a:pPr eaLnBrk="1" hangingPunct="1">
              <a:lnSpc>
                <a:spcPct val="90000"/>
              </a:lnSpc>
              <a:buFontTx/>
              <a:buNone/>
            </a:pPr>
            <a:r>
              <a:rPr lang="en-US" sz="2000" dirty="0" smtClean="0"/>
              <a:t>Cohort</a:t>
            </a:r>
          </a:p>
          <a:p>
            <a:pPr eaLnBrk="1" hangingPunct="1">
              <a:lnSpc>
                <a:spcPct val="90000"/>
              </a:lnSpc>
              <a:buFontTx/>
              <a:buNone/>
            </a:pPr>
            <a:r>
              <a:rPr lang="en-US" sz="2000" dirty="0" smtClean="0"/>
              <a:t>1970-74	1.02	 	  .99</a:t>
            </a:r>
          </a:p>
          <a:p>
            <a:pPr eaLnBrk="1" hangingPunct="1">
              <a:lnSpc>
                <a:spcPct val="90000"/>
              </a:lnSpc>
              <a:buFontTx/>
              <a:buNone/>
            </a:pPr>
            <a:r>
              <a:rPr lang="en-US" sz="2000" dirty="0" smtClean="0"/>
              <a:t>1975-79	  .92		1.01</a:t>
            </a:r>
          </a:p>
          <a:p>
            <a:pPr eaLnBrk="1" hangingPunct="1">
              <a:lnSpc>
                <a:spcPct val="90000"/>
              </a:lnSpc>
              <a:buFontTx/>
              <a:buNone/>
            </a:pPr>
            <a:endParaRPr lang="en-US" sz="2000" dirty="0" smtClean="0"/>
          </a:p>
          <a:p>
            <a:pPr eaLnBrk="1" hangingPunct="1">
              <a:lnSpc>
                <a:spcPct val="90000"/>
              </a:lnSpc>
              <a:buFontTx/>
              <a:buNone/>
            </a:pPr>
            <a:r>
              <a:rPr lang="en-US" sz="2000" dirty="0" smtClean="0">
                <a:solidFill>
                  <a:srgbClr val="FF0000"/>
                </a:solidFill>
              </a:rPr>
              <a:t>1980-84	  .87		  .93</a:t>
            </a:r>
          </a:p>
          <a:p>
            <a:pPr eaLnBrk="1" hangingPunct="1">
              <a:lnSpc>
                <a:spcPct val="90000"/>
              </a:lnSpc>
              <a:buFontTx/>
              <a:buNone/>
            </a:pPr>
            <a:r>
              <a:rPr lang="en-US" sz="2000" dirty="0" smtClean="0">
                <a:solidFill>
                  <a:srgbClr val="FF0000"/>
                </a:solidFill>
              </a:rPr>
              <a:t>1985-89	  .84		  .86</a:t>
            </a:r>
          </a:p>
          <a:p>
            <a:pPr eaLnBrk="1" hangingPunct="1">
              <a:lnSpc>
                <a:spcPct val="90000"/>
              </a:lnSpc>
              <a:buFontTx/>
              <a:buNone/>
            </a:pPr>
            <a:r>
              <a:rPr lang="en-US" sz="2000" dirty="0" smtClean="0">
                <a:solidFill>
                  <a:srgbClr val="FF0000"/>
                </a:solidFill>
              </a:rPr>
              <a:t>1990-94	  .72		  .74</a:t>
            </a:r>
          </a:p>
          <a:p>
            <a:pPr eaLnBrk="1" hangingPunct="1">
              <a:lnSpc>
                <a:spcPct val="90000"/>
              </a:lnSpc>
              <a:buFontTx/>
              <a:buNone/>
            </a:pPr>
            <a:r>
              <a:rPr lang="en-US" sz="2000" dirty="0" smtClean="0">
                <a:solidFill>
                  <a:srgbClr val="FF0000"/>
                </a:solidFill>
              </a:rPr>
              <a:t>1995-99	  .66		  .65</a:t>
            </a:r>
          </a:p>
          <a:p>
            <a:pPr eaLnBrk="1" hangingPunct="1">
              <a:lnSpc>
                <a:spcPct val="90000"/>
              </a:lnSpc>
              <a:buFontTx/>
              <a:buNone/>
            </a:pPr>
            <a:r>
              <a:rPr lang="en-US" sz="2000" dirty="0" smtClean="0">
                <a:solidFill>
                  <a:srgbClr val="FF0000"/>
                </a:solidFill>
              </a:rPr>
              <a:t>2000-06	  .49		  .46</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p:txBody>
          <a:bodyPr/>
          <a:lstStyle/>
          <a:p>
            <a:pPr algn="l" eaLnBrk="1" hangingPunct="1"/>
            <a:r>
              <a:rPr lang="en-GB" sz="2400" b="1" dirty="0" smtClean="0"/>
              <a:t>Average entry employment earnings by immigration category and tax year (2008 dollars) (source: </a:t>
            </a:r>
            <a:r>
              <a:rPr lang="en-GB" sz="2400" b="1" dirty="0" err="1" smtClean="0"/>
              <a:t>Kustec</a:t>
            </a:r>
            <a:r>
              <a:rPr lang="en-GB" sz="2400" b="1" dirty="0" smtClean="0"/>
              <a:t>, 2012: 17)</a:t>
            </a:r>
            <a:endParaRPr lang="en-US" sz="2400" dirty="0" smtClean="0"/>
          </a:p>
        </p:txBody>
      </p:sp>
      <p:pic>
        <p:nvPicPr>
          <p:cNvPr id="4" name="chart8" descr="Figure 8: Average entry employment earnings ($2008) by immigration category and tax year"/>
          <p:cNvPicPr>
            <a:picLocks noGrp="1"/>
          </p:cNvPicPr>
          <p:nvPr>
            <p:ph idx="4294967295"/>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1524000"/>
            <a:ext cx="6553200" cy="3886200"/>
          </a:xfrm>
          <a:prstGeom prst="rect">
            <a:avLst/>
          </a:prstGeom>
          <a:noFill/>
          <a:ln>
            <a:noFill/>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p:txBody>
          <a:bodyPr/>
          <a:lstStyle/>
          <a:p>
            <a:pPr algn="l" eaLnBrk="1" hangingPunct="1"/>
            <a:r>
              <a:rPr lang="en-GB" sz="2800" b="1" dirty="0" smtClean="0"/>
              <a:t>Rate of employment by region, ages 25-54, 2011 (source: Statistics Canada, 2012: 11)</a:t>
            </a:r>
            <a:endParaRPr lang="en-US" sz="2800" dirty="0" smtClean="0"/>
          </a:p>
        </p:txBody>
      </p:sp>
      <p:pic>
        <p:nvPicPr>
          <p:cNvPr id="40962" name="Picture 2"/>
          <p:cNvPicPr>
            <a:picLocks noGrp="1" noChangeAspect="1" noChangeArrowheads="1"/>
          </p:cNvPicPr>
          <p:nvPr>
            <p:ph idx="4294967295"/>
          </p:nvPr>
        </p:nvPicPr>
        <p:blipFill>
          <a:blip r:embed="rId2" cstate="print"/>
          <a:srcRect/>
          <a:stretch>
            <a:fillRect/>
          </a:stretch>
        </p:blipFill>
        <p:spPr bwMode="auto">
          <a:xfrm>
            <a:off x="713152" y="1371600"/>
            <a:ext cx="7896990" cy="472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idx="4294967295"/>
          </p:nvPr>
        </p:nvSpPr>
        <p:spPr/>
        <p:txBody>
          <a:bodyPr/>
          <a:lstStyle/>
          <a:p>
            <a:pPr algn="l" eaLnBrk="1" hangingPunct="1"/>
            <a:r>
              <a:rPr lang="en-GB" sz="2800" b="1" dirty="0" smtClean="0"/>
              <a:t>Economic welfare of immigrant cohorts</a:t>
            </a:r>
            <a:endParaRPr lang="en-US" sz="2800" dirty="0" smtClean="0"/>
          </a:p>
        </p:txBody>
      </p:sp>
      <p:sp>
        <p:nvSpPr>
          <p:cNvPr id="28675"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endParaRPr lang="en-US" sz="2000" dirty="0" smtClean="0"/>
          </a:p>
          <a:p>
            <a:pPr eaLnBrk="1" hangingPunct="1">
              <a:lnSpc>
                <a:spcPct val="90000"/>
              </a:lnSpc>
              <a:buFontTx/>
              <a:buNone/>
            </a:pPr>
            <a:r>
              <a:rPr lang="en-US" sz="2000" dirty="0" smtClean="0"/>
              <a:t>Richmond and </a:t>
            </a:r>
            <a:r>
              <a:rPr lang="en-US" sz="2000" dirty="0" err="1" smtClean="0"/>
              <a:t>Kalbach</a:t>
            </a:r>
            <a:r>
              <a:rPr lang="en-US" sz="2000" dirty="0" smtClean="0"/>
              <a:t>, 1980, </a:t>
            </a:r>
            <a:r>
              <a:rPr lang="en-US" sz="2000" i="1" dirty="0" smtClean="0"/>
              <a:t>Factors in the adjustment of Immigrants and their descendants</a:t>
            </a:r>
            <a:r>
              <a:rPr lang="en-US" sz="2000" dirty="0" smtClean="0"/>
              <a:t>.</a:t>
            </a:r>
          </a:p>
          <a:p>
            <a:pPr eaLnBrk="1" hangingPunct="1">
              <a:lnSpc>
                <a:spcPct val="90000"/>
              </a:lnSpc>
              <a:buFontTx/>
              <a:buNone/>
            </a:pPr>
            <a:endParaRPr lang="en-US" sz="2000" dirty="0" smtClean="0"/>
          </a:p>
          <a:p>
            <a:pPr eaLnBrk="1" hangingPunct="1">
              <a:lnSpc>
                <a:spcPct val="90000"/>
              </a:lnSpc>
              <a:buFontTx/>
              <a:buNone/>
            </a:pPr>
            <a:r>
              <a:rPr lang="en-US" sz="2000" dirty="0" smtClean="0"/>
              <a:t>For post-war immigrants (arriving 1946-60), given age-sex groups were below the Canadian born in average income at the 1961 census but largely above the Canadian born by the 1971 census</a:t>
            </a:r>
          </a:p>
          <a:p>
            <a:pPr eaLnBrk="1" hangingPunct="1">
              <a:lnSpc>
                <a:spcPct val="90000"/>
              </a:lnSpc>
              <a:buFontTx/>
              <a:buNone/>
            </a:pPr>
            <a:endParaRPr lang="en-US" sz="2000" dirty="0" smtClean="0"/>
          </a:p>
          <a:p>
            <a:pPr eaLnBrk="1" hangingPunct="1">
              <a:lnSpc>
                <a:spcPct val="90000"/>
              </a:lnSpc>
              <a:buFontTx/>
              <a:buNone/>
            </a:pPr>
            <a:r>
              <a:rPr lang="en-US" sz="2000" dirty="0" smtClean="0"/>
              <a:t>Beaujot and </a:t>
            </a:r>
            <a:r>
              <a:rPr lang="en-US" sz="2000" dirty="0" err="1" smtClean="0"/>
              <a:t>Rappak</a:t>
            </a:r>
            <a:r>
              <a:rPr lang="en-US" sz="2000" dirty="0" smtClean="0"/>
              <a:t>, 1990, The evolution of immigrant cohorts, in S. Halli, et al., </a:t>
            </a:r>
            <a:r>
              <a:rPr lang="en-US" sz="2000" i="1" dirty="0" smtClean="0"/>
              <a:t>Ethnic Demography</a:t>
            </a:r>
            <a:r>
              <a:rPr lang="en-US" sz="2000" dirty="0" smtClean="0"/>
              <a:t>.</a:t>
            </a:r>
          </a:p>
          <a:p>
            <a:pPr eaLnBrk="1" hangingPunct="1">
              <a:lnSpc>
                <a:spcPct val="90000"/>
              </a:lnSpc>
              <a:buFontTx/>
              <a:buNone/>
            </a:pPr>
            <a:r>
              <a:rPr lang="en-US" sz="2000" dirty="0" smtClean="0"/>
              <a:t>Last cohort to have done this seems to be the 1975-79 cohort, after 21-25 years in Canada. Others not reaching the Canadian born average after 20 years. </a:t>
            </a:r>
          </a:p>
          <a:p>
            <a:pPr eaLnBrk="1" hangingPunct="1">
              <a:lnSpc>
                <a:spcPct val="90000"/>
              </a:lnSpc>
              <a:buFontTx/>
              <a:buNone/>
            </a:pPr>
            <a:r>
              <a:rPr lang="en-US" sz="2000" dirty="0" smtClean="0">
                <a:solidFill>
                  <a:srgbClr val="FF0000"/>
                </a:solidFill>
              </a:rPr>
              <a:t>These observations remain true 20 years later.</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p:txBody>
          <a:bodyPr/>
          <a:lstStyle/>
          <a:p>
            <a:pPr algn="l" eaLnBrk="1" hangingPunct="1"/>
            <a:r>
              <a:rPr lang="en-GB" sz="2000" b="1" dirty="0" smtClean="0"/>
              <a:t>Earnings of immigrants compared to Canadian born, full-time workers, by years since immigration, 1975-2004 (Source: Picot and Sweetman, 2012: 37)</a:t>
            </a:r>
            <a:endParaRPr lang="en-US" sz="2000" dirty="0" smtClean="0"/>
          </a:p>
        </p:txBody>
      </p:sp>
      <p:pic>
        <p:nvPicPr>
          <p:cNvPr id="4" name="Content Placeholder 3"/>
          <p:cNvPicPr>
            <a:picLocks noGrp="1"/>
          </p:cNvPicPr>
          <p:nvPr>
            <p:ph idx="4294967295"/>
          </p:nvPr>
        </p:nvPicPr>
        <p:blipFill>
          <a:blip r:embed="rId2" cstate="print">
            <a:extLst>
              <a:ext uri="{28A0092B-C50C-407E-A947-70E740481C1C}">
                <a14:useLocalDpi xmlns:a14="http://schemas.microsoft.com/office/drawing/2010/main" val="0"/>
              </a:ext>
            </a:extLst>
          </a:blip>
          <a:srcRect/>
          <a:stretch>
            <a:fillRect/>
          </a:stretch>
        </p:blipFill>
        <p:spPr bwMode="auto">
          <a:xfrm>
            <a:off x="1905000" y="1752600"/>
            <a:ext cx="4495800" cy="3581400"/>
          </a:xfrm>
          <a:prstGeom prst="rect">
            <a:avLst/>
          </a:prstGeom>
          <a:noFill/>
          <a:ln>
            <a:noFill/>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idx="4294967295"/>
          </p:nvPr>
        </p:nvSpPr>
        <p:spPr/>
        <p:txBody>
          <a:bodyPr/>
          <a:lstStyle/>
          <a:p>
            <a:pPr algn="l" eaLnBrk="1" hangingPunct="1"/>
            <a:r>
              <a:rPr lang="en-GB" sz="2800" b="1" dirty="0" smtClean="0"/>
              <a:t>Declining economic welfare of immigrants over successive cohorts (source: Picot and Hou, 2003)</a:t>
            </a:r>
            <a:endParaRPr lang="en-US" sz="2800" dirty="0" smtClean="0"/>
          </a:p>
        </p:txBody>
      </p:sp>
      <p:sp>
        <p:nvSpPr>
          <p:cNvPr id="29699" name="Content Placeholder 2"/>
          <p:cNvSpPr>
            <a:spLocks noGrp="1"/>
          </p:cNvSpPr>
          <p:nvPr>
            <p:ph idx="4294967295"/>
          </p:nvPr>
        </p:nvSpPr>
        <p:spPr>
          <a:xfrm>
            <a:off x="381000" y="1371600"/>
            <a:ext cx="8229600" cy="4525963"/>
          </a:xfrm>
        </p:spPr>
        <p:txBody>
          <a:bodyPr/>
          <a:lstStyle/>
          <a:p>
            <a:pPr eaLnBrk="1" hangingPunct="1">
              <a:lnSpc>
                <a:spcPct val="90000"/>
              </a:lnSpc>
              <a:buNone/>
            </a:pPr>
            <a:endParaRPr lang="en-US" sz="2000" dirty="0" smtClean="0">
              <a:solidFill>
                <a:srgbClr val="FF0000"/>
              </a:solidFill>
            </a:endParaRPr>
          </a:p>
          <a:p>
            <a:pPr eaLnBrk="1" hangingPunct="1">
              <a:lnSpc>
                <a:spcPct val="90000"/>
              </a:lnSpc>
              <a:buNone/>
            </a:pPr>
            <a:r>
              <a:rPr lang="en-US" sz="2000" dirty="0" smtClean="0">
                <a:solidFill>
                  <a:srgbClr val="FF0000"/>
                </a:solidFill>
              </a:rPr>
              <a:t>% with low income status</a:t>
            </a:r>
          </a:p>
          <a:p>
            <a:pPr eaLnBrk="1" hangingPunct="1">
              <a:lnSpc>
                <a:spcPct val="90000"/>
              </a:lnSpc>
              <a:buNone/>
            </a:pPr>
            <a:r>
              <a:rPr lang="en-US" sz="2000" dirty="0" smtClean="0"/>
              <a:t>			Recent		CB	</a:t>
            </a:r>
            <a:r>
              <a:rPr lang="en-US" sz="2000" dirty="0" err="1" smtClean="0"/>
              <a:t>CB</a:t>
            </a:r>
            <a:r>
              <a:rPr lang="en-US" sz="2000" dirty="0" smtClean="0"/>
              <a:t>	Lone</a:t>
            </a:r>
          </a:p>
          <a:p>
            <a:pPr eaLnBrk="1" hangingPunct="1">
              <a:lnSpc>
                <a:spcPct val="90000"/>
              </a:lnSpc>
              <a:buNone/>
            </a:pPr>
            <a:r>
              <a:rPr lang="en-US" sz="2000" dirty="0" smtClean="0"/>
              <a:t>			</a:t>
            </a:r>
            <a:r>
              <a:rPr lang="en-US" sz="2000" u="sng" dirty="0" err="1" smtClean="0"/>
              <a:t>immig</a:t>
            </a:r>
            <a:r>
              <a:rPr lang="en-US" sz="2000" u="sng" dirty="0" smtClean="0"/>
              <a:t>	</a:t>
            </a:r>
            <a:r>
              <a:rPr lang="en-US" sz="2000" dirty="0" smtClean="0"/>
              <a:t>	 </a:t>
            </a:r>
            <a:r>
              <a:rPr lang="en-US" sz="2000" u="sng" dirty="0" smtClean="0"/>
              <a:t>       </a:t>
            </a:r>
            <a:r>
              <a:rPr lang="en-US" sz="2000" dirty="0" smtClean="0"/>
              <a:t>	</a:t>
            </a:r>
            <a:r>
              <a:rPr lang="en-US" sz="2000" u="sng" dirty="0" smtClean="0"/>
              <a:t>seniors</a:t>
            </a:r>
            <a:r>
              <a:rPr lang="en-US" sz="2000" dirty="0" smtClean="0"/>
              <a:t>	</a:t>
            </a:r>
            <a:r>
              <a:rPr lang="en-US" sz="2000" u="sng" dirty="0" smtClean="0"/>
              <a:t>parents</a:t>
            </a:r>
          </a:p>
          <a:p>
            <a:pPr eaLnBrk="1" hangingPunct="1">
              <a:lnSpc>
                <a:spcPct val="90000"/>
              </a:lnSpc>
              <a:buNone/>
            </a:pPr>
            <a:r>
              <a:rPr lang="en-US" sz="2000" dirty="0" smtClean="0"/>
              <a:t>1980		24.6%		17.2%	</a:t>
            </a:r>
          </a:p>
          <a:p>
            <a:pPr eaLnBrk="1" hangingPunct="1">
              <a:lnSpc>
                <a:spcPct val="90000"/>
              </a:lnSpc>
              <a:buNone/>
            </a:pPr>
            <a:r>
              <a:rPr lang="en-US" sz="2000" dirty="0" smtClean="0"/>
              <a:t>2000		35.8%		14.3%</a:t>
            </a:r>
          </a:p>
          <a:p>
            <a:pPr eaLnBrk="1" hangingPunct="1">
              <a:lnSpc>
                <a:spcPct val="90000"/>
              </a:lnSpc>
              <a:buNone/>
            </a:pPr>
            <a:r>
              <a:rPr lang="en-US" sz="2000" dirty="0" smtClean="0"/>
              <a:t>Change		+12.2		-  2.9	-12.5	-16.0</a:t>
            </a:r>
          </a:p>
          <a:p>
            <a:pPr eaLnBrk="1" hangingPunct="1">
              <a:lnSpc>
                <a:spcPct val="90000"/>
              </a:lnSpc>
              <a:buFontTx/>
              <a:buNone/>
            </a:pPr>
            <a:endParaRPr lang="en-US" sz="2000" dirty="0" smtClean="0"/>
          </a:p>
          <a:p>
            <a:pPr eaLnBrk="1" hangingPunct="1">
              <a:lnSpc>
                <a:spcPct val="90000"/>
              </a:lnSpc>
              <a:buFontTx/>
              <a:buChar char="-"/>
            </a:pPr>
            <a:r>
              <a:rPr lang="en-US" sz="2000" dirty="0" smtClean="0">
                <a:solidFill>
                  <a:srgbClr val="0070C0"/>
                </a:solidFill>
              </a:rPr>
              <a:t>Picot and </a:t>
            </a:r>
            <a:r>
              <a:rPr lang="en-US" sz="2000" dirty="0" err="1" smtClean="0">
                <a:solidFill>
                  <a:srgbClr val="0070C0"/>
                </a:solidFill>
              </a:rPr>
              <a:t>Sweetman</a:t>
            </a:r>
            <a:r>
              <a:rPr lang="en-US" sz="2000" dirty="0" smtClean="0">
                <a:solidFill>
                  <a:srgbClr val="0070C0"/>
                </a:solidFill>
              </a:rPr>
              <a:t>, 2005</a:t>
            </a:r>
          </a:p>
          <a:p>
            <a:pPr lvl="1" eaLnBrk="1" hangingPunct="1">
              <a:lnSpc>
                <a:spcPct val="90000"/>
              </a:lnSpc>
              <a:buFontTx/>
              <a:buChar char="-"/>
            </a:pPr>
            <a:r>
              <a:rPr lang="en-US" sz="2000" dirty="0" smtClean="0">
                <a:solidFill>
                  <a:srgbClr val="0070C0"/>
                </a:solidFill>
              </a:rPr>
              <a:t>Characteristics of immigrants (1/3)</a:t>
            </a:r>
          </a:p>
          <a:p>
            <a:pPr lvl="1" eaLnBrk="1" hangingPunct="1">
              <a:lnSpc>
                <a:spcPct val="90000"/>
              </a:lnSpc>
              <a:buFontTx/>
              <a:buChar char="-"/>
            </a:pPr>
            <a:r>
              <a:rPr lang="en-US" sz="2000" dirty="0" smtClean="0">
                <a:solidFill>
                  <a:srgbClr val="0070C0"/>
                </a:solidFill>
              </a:rPr>
              <a:t>Decreasing economic returns to foreign work experience</a:t>
            </a:r>
          </a:p>
          <a:p>
            <a:pPr lvl="1" eaLnBrk="1" hangingPunct="1">
              <a:lnSpc>
                <a:spcPct val="90000"/>
              </a:lnSpc>
              <a:buFontTx/>
              <a:buChar char="-"/>
            </a:pPr>
            <a:r>
              <a:rPr lang="en-US" sz="2000" dirty="0" smtClean="0">
                <a:solidFill>
                  <a:srgbClr val="0070C0"/>
                </a:solidFill>
              </a:rPr>
              <a:t>General decline in labour market outcomes of all new entrants</a:t>
            </a:r>
          </a:p>
          <a:p>
            <a:pPr lvl="1" eaLnBrk="1" hangingPunct="1">
              <a:lnSpc>
                <a:spcPct val="90000"/>
              </a:lnSpc>
              <a:buFontTx/>
              <a:buChar char="-"/>
            </a:pPr>
            <a:endParaRPr lang="en-US" sz="2000" dirty="0" smtClean="0">
              <a:solidFill>
                <a:srgbClr val="0070C0"/>
              </a:solidFill>
            </a:endParaRPr>
          </a:p>
          <a:p>
            <a:pPr lvl="1" eaLnBrk="1" hangingPunct="1">
              <a:lnSpc>
                <a:spcPct val="90000"/>
              </a:lnSpc>
              <a:buFontTx/>
              <a:buChar char="-"/>
            </a:pPr>
            <a:r>
              <a:rPr lang="en-US" sz="2000" dirty="0" smtClean="0"/>
              <a:t>Not: reduction in economic return to education</a:t>
            </a:r>
          </a:p>
          <a:p>
            <a:pPr eaLnBrk="1" hangingPunct="1">
              <a:lnSpc>
                <a:spcPct val="90000"/>
              </a:lnSpc>
              <a:buNone/>
            </a:pPr>
            <a:endParaRPr lang="en-US"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p:txBody>
          <a:bodyPr/>
          <a:lstStyle/>
          <a:p>
            <a:pPr algn="l" eaLnBrk="1" hangingPunct="1"/>
            <a:r>
              <a:rPr lang="en-GB" sz="3200" b="1" smtClean="0"/>
              <a:t>World Context: </a:t>
            </a:r>
            <a:br>
              <a:rPr lang="en-GB" sz="3200" b="1" smtClean="0"/>
            </a:br>
            <a:r>
              <a:rPr lang="en-GB" sz="3200" b="1" smtClean="0"/>
              <a:t>Migration in Population history</a:t>
            </a:r>
            <a:endParaRPr lang="en-US" sz="3200" smtClean="0"/>
          </a:p>
        </p:txBody>
      </p:sp>
      <p:sp>
        <p:nvSpPr>
          <p:cNvPr id="11267" name="Content Placeholder 2"/>
          <p:cNvSpPr>
            <a:spLocks noGrp="1"/>
          </p:cNvSpPr>
          <p:nvPr>
            <p:ph idx="4294967295"/>
          </p:nvPr>
        </p:nvSpPr>
        <p:spPr/>
        <p:txBody>
          <a:bodyPr/>
          <a:lstStyle/>
          <a:p>
            <a:pPr eaLnBrk="1" hangingPunct="1">
              <a:lnSpc>
                <a:spcPct val="90000"/>
              </a:lnSpc>
            </a:pPr>
            <a:r>
              <a:rPr lang="en-CA" sz="3600" smtClean="0"/>
              <a:t>Zelinski, 1971: mobility transition</a:t>
            </a:r>
          </a:p>
          <a:p>
            <a:pPr lvl="1" eaLnBrk="1" hangingPunct="1">
              <a:lnSpc>
                <a:spcPct val="90000"/>
              </a:lnSpc>
            </a:pPr>
            <a:r>
              <a:rPr lang="en-CA" smtClean="0"/>
              <a:t>1850-1950: North to South</a:t>
            </a:r>
          </a:p>
          <a:p>
            <a:pPr lvl="1" eaLnBrk="1" hangingPunct="1">
              <a:lnSpc>
                <a:spcPct val="90000"/>
              </a:lnSpc>
            </a:pPr>
            <a:r>
              <a:rPr lang="en-CA" smtClean="0"/>
              <a:t>1950-2050: South to North</a:t>
            </a:r>
          </a:p>
          <a:p>
            <a:pPr lvl="1" eaLnBrk="1" hangingPunct="1">
              <a:lnSpc>
                <a:spcPct val="90000"/>
              </a:lnSpc>
              <a:buFontTx/>
              <a:buNone/>
            </a:pPr>
            <a:r>
              <a:rPr lang="en-CA" smtClean="0"/>
              <a:t> </a:t>
            </a:r>
          </a:p>
          <a:p>
            <a:pPr eaLnBrk="1" hangingPunct="1">
              <a:lnSpc>
                <a:spcPct val="90000"/>
              </a:lnSpc>
            </a:pPr>
            <a:r>
              <a:rPr lang="en-CA" sz="3600" smtClean="0"/>
              <a:t>Two periods of globalization</a:t>
            </a:r>
          </a:p>
          <a:p>
            <a:pPr lvl="1" eaLnBrk="1" hangingPunct="1">
              <a:lnSpc>
                <a:spcPct val="90000"/>
              </a:lnSpc>
            </a:pPr>
            <a:r>
              <a:rPr lang="en-CA" smtClean="0"/>
              <a:t>1900-1914</a:t>
            </a:r>
          </a:p>
          <a:p>
            <a:pPr lvl="1" eaLnBrk="1" hangingPunct="1">
              <a:lnSpc>
                <a:spcPct val="90000"/>
              </a:lnSpc>
            </a:pPr>
            <a:r>
              <a:rPr lang="en-CA" smtClean="0"/>
              <a:t>Post-war</a:t>
            </a:r>
            <a:endParaRPr lang="en-US" sz="200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idx="4294967295"/>
          </p:nvPr>
        </p:nvSpPr>
        <p:spPr/>
        <p:txBody>
          <a:bodyPr/>
          <a:lstStyle/>
          <a:p>
            <a:pPr algn="l" eaLnBrk="1" hangingPunct="1"/>
            <a:r>
              <a:rPr lang="en-GB" sz="2800" b="1" dirty="0" smtClean="0"/>
              <a:t>Declining economic welfare of immigrants : other explanations -- Discrimination</a:t>
            </a:r>
            <a:endParaRPr lang="en-US" sz="2800" dirty="0" smtClean="0"/>
          </a:p>
        </p:txBody>
      </p:sp>
      <p:sp>
        <p:nvSpPr>
          <p:cNvPr id="29699"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000" dirty="0" smtClean="0">
                <a:solidFill>
                  <a:srgbClr val="FF0000"/>
                </a:solidFill>
              </a:rPr>
              <a:t>Hidden under characteristics?</a:t>
            </a:r>
          </a:p>
          <a:p>
            <a:pPr eaLnBrk="1" hangingPunct="1">
              <a:lnSpc>
                <a:spcPct val="90000"/>
              </a:lnSpc>
              <a:buFontTx/>
              <a:buNone/>
            </a:pPr>
            <a:r>
              <a:rPr lang="en-US" sz="2000" dirty="0" smtClean="0"/>
              <a:t>	Lack of recognition of credentials</a:t>
            </a:r>
          </a:p>
          <a:p>
            <a:pPr eaLnBrk="1" hangingPunct="1">
              <a:lnSpc>
                <a:spcPct val="90000"/>
              </a:lnSpc>
              <a:buFontTx/>
              <a:buNone/>
            </a:pPr>
            <a:r>
              <a:rPr lang="en-US" sz="2000" dirty="0" smtClean="0"/>
              <a:t>	</a:t>
            </a:r>
            <a:r>
              <a:rPr lang="en-US" sz="1800" dirty="0" smtClean="0"/>
              <a:t>Jeffrey Reitz, 2001: The capacity of Canadian graduate programs to evaluate many of the degrees from Asian, African, and Latin American universities is actually quite poor. … If universities who specialize in credentials have problems, it is not hard to imagine that employers would also have problems. Universities might be justified in being credential-conservative – tending toward negative decisions in the absence of definite knowledge, in order to protect academic standards.  … </a:t>
            </a:r>
            <a:r>
              <a:rPr lang="en-US" sz="1800" dirty="0" smtClean="0">
                <a:solidFill>
                  <a:srgbClr val="00B050"/>
                </a:solidFill>
              </a:rPr>
              <a:t>It is employers who have more to lose from hiring a foreign worker who turns out to be unproductive.</a:t>
            </a:r>
          </a:p>
          <a:p>
            <a:pPr eaLnBrk="1" hangingPunct="1">
              <a:lnSpc>
                <a:spcPct val="90000"/>
              </a:lnSpc>
              <a:buFontTx/>
              <a:buNone/>
            </a:pPr>
            <a:r>
              <a:rPr lang="en-US" sz="2000" dirty="0" smtClean="0">
                <a:solidFill>
                  <a:srgbClr val="FF0000"/>
                </a:solidFill>
              </a:rPr>
              <a:t>Discrimination affecting more people?</a:t>
            </a:r>
            <a:r>
              <a:rPr lang="en-US" sz="2000" dirty="0" smtClean="0"/>
              <a:t> </a:t>
            </a:r>
          </a:p>
          <a:p>
            <a:pPr eaLnBrk="1" hangingPunct="1">
              <a:lnSpc>
                <a:spcPct val="90000"/>
              </a:lnSpc>
              <a:buFontTx/>
              <a:buNone/>
            </a:pPr>
            <a:r>
              <a:rPr lang="en-US" sz="2000" dirty="0" smtClean="0"/>
              <a:t>	Beaujot et al., 1988, </a:t>
            </a:r>
            <a:r>
              <a:rPr lang="en-US" sz="2000" i="1" dirty="0" smtClean="0"/>
              <a:t>Income of Immigrants in Canada</a:t>
            </a:r>
            <a:r>
              <a:rPr lang="en-US" sz="2000" dirty="0" smtClean="0"/>
              <a:t>. </a:t>
            </a:r>
          </a:p>
          <a:p>
            <a:pPr eaLnBrk="1" hangingPunct="1">
              <a:lnSpc>
                <a:spcPct val="90000"/>
              </a:lnSpc>
              <a:buFontTx/>
              <a:buNone/>
            </a:pPr>
            <a:r>
              <a:rPr lang="en-US" sz="2000" dirty="0" smtClean="0">
                <a:solidFill>
                  <a:srgbClr val="FF0000"/>
                </a:solidFill>
              </a:rPr>
              <a:t>Discrimination getting worse?</a:t>
            </a:r>
          </a:p>
          <a:p>
            <a:pPr eaLnBrk="1" hangingPunct="1">
              <a:lnSpc>
                <a:spcPct val="90000"/>
              </a:lnSpc>
              <a:buNone/>
            </a:pPr>
            <a:r>
              <a:rPr lang="en-US" sz="2000" dirty="0" smtClean="0">
                <a:solidFill>
                  <a:srgbClr val="FF0000"/>
                </a:solidFill>
              </a:rPr>
              <a:t>	</a:t>
            </a:r>
            <a:r>
              <a:rPr lang="en-US" sz="1600" dirty="0" smtClean="0"/>
              <a:t>Yoshida, Yoko and Michael R. Smith, 2008. Measuring and </a:t>
            </a:r>
            <a:r>
              <a:rPr lang="en-US" sz="1600" dirty="0" err="1" smtClean="0"/>
              <a:t>mismeasuring</a:t>
            </a:r>
            <a:r>
              <a:rPr lang="en-US" sz="1600" dirty="0" smtClean="0"/>
              <a:t> discrimination against visible minority immigrants: The role of work experience. </a:t>
            </a:r>
            <a:r>
              <a:rPr lang="en-US" sz="1600" i="1" dirty="0" smtClean="0"/>
              <a:t>Canadian Studies in Population</a:t>
            </a:r>
            <a:r>
              <a:rPr lang="en-US" sz="1600" dirty="0" smtClean="0"/>
              <a:t>.</a:t>
            </a:r>
          </a:p>
          <a:p>
            <a:pPr eaLnBrk="1" hangingPunct="1">
              <a:lnSpc>
                <a:spcPct val="90000"/>
              </a:lnSpc>
              <a:buFontTx/>
              <a:buNone/>
            </a:pPr>
            <a:endParaRPr lang="en-US" sz="2000" dirty="0" smtClean="0">
              <a:solidFill>
                <a:srgbClr val="FF0000"/>
              </a:solidFill>
            </a:endParaRPr>
          </a:p>
          <a:p>
            <a:pPr eaLnBrk="1" hangingPunct="1">
              <a:lnSpc>
                <a:spcPct val="90000"/>
              </a:lnSpc>
              <a:buFontTx/>
              <a:buNone/>
            </a:pPr>
            <a:endParaRPr lang="en-US" sz="20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idx="4294967295"/>
          </p:nvPr>
        </p:nvSpPr>
        <p:spPr/>
        <p:txBody>
          <a:bodyPr/>
          <a:lstStyle/>
          <a:p>
            <a:pPr algn="l" eaLnBrk="1" hangingPunct="1"/>
            <a:r>
              <a:rPr lang="en-GB" sz="2800" b="1" dirty="0" smtClean="0"/>
              <a:t>Declining economic welfare of immigrants : other explanations -- Discrimination</a:t>
            </a:r>
            <a:endParaRPr lang="en-US" sz="2800" dirty="0" smtClean="0"/>
          </a:p>
        </p:txBody>
      </p:sp>
      <p:sp>
        <p:nvSpPr>
          <p:cNvPr id="29699"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endParaRPr lang="en-US" sz="2000" dirty="0" smtClean="0"/>
          </a:p>
          <a:p>
            <a:pPr eaLnBrk="1" hangingPunct="1">
              <a:lnSpc>
                <a:spcPct val="90000"/>
              </a:lnSpc>
              <a:buFontTx/>
              <a:buNone/>
            </a:pPr>
            <a:r>
              <a:rPr lang="en-US" sz="2000" dirty="0" smtClean="0"/>
              <a:t>Picot and Sweetman (2005: 12): for 1980-2000</a:t>
            </a:r>
          </a:p>
          <a:p>
            <a:pPr eaLnBrk="1" hangingPunct="1">
              <a:lnSpc>
                <a:spcPct val="90000"/>
              </a:lnSpc>
              <a:buFontTx/>
              <a:buNone/>
            </a:pPr>
            <a:r>
              <a:rPr lang="en-US" sz="2000" dirty="0" smtClean="0"/>
              <a:t>	Poverty is declining for recent immigrants from </a:t>
            </a:r>
            <a:r>
              <a:rPr lang="en-US" sz="2000" dirty="0" smtClean="0">
                <a:solidFill>
                  <a:srgbClr val="FF0000"/>
                </a:solidFill>
              </a:rPr>
              <a:t>US</a:t>
            </a:r>
            <a:r>
              <a:rPr lang="en-US" sz="2000" dirty="0" smtClean="0"/>
              <a:t>, WE, </a:t>
            </a:r>
            <a:r>
              <a:rPr lang="en-US" sz="2000" dirty="0" smtClean="0">
                <a:solidFill>
                  <a:srgbClr val="FF0000"/>
                </a:solidFill>
              </a:rPr>
              <a:t>SE Asia</a:t>
            </a:r>
            <a:r>
              <a:rPr lang="en-US" sz="2000" dirty="0" smtClean="0"/>
              <a:t>, </a:t>
            </a:r>
            <a:r>
              <a:rPr lang="en-US" sz="2000" dirty="0" smtClean="0">
                <a:solidFill>
                  <a:srgbClr val="FF0000"/>
                </a:solidFill>
              </a:rPr>
              <a:t>Caribbean</a:t>
            </a:r>
            <a:r>
              <a:rPr lang="en-US" sz="2000" dirty="0" smtClean="0"/>
              <a:t>, </a:t>
            </a:r>
            <a:r>
              <a:rPr lang="en-US" sz="2000" dirty="0" smtClean="0">
                <a:solidFill>
                  <a:srgbClr val="FF0000"/>
                </a:solidFill>
              </a:rPr>
              <a:t>S&amp;C America</a:t>
            </a:r>
            <a:r>
              <a:rPr lang="en-US" sz="2000" dirty="0" smtClean="0"/>
              <a:t>.</a:t>
            </a:r>
          </a:p>
          <a:p>
            <a:pPr eaLnBrk="1" hangingPunct="1">
              <a:lnSpc>
                <a:spcPct val="90000"/>
              </a:lnSpc>
              <a:buFontTx/>
              <a:buNone/>
            </a:pPr>
            <a:endParaRPr lang="en-US" sz="2000" dirty="0" smtClean="0"/>
          </a:p>
          <a:p>
            <a:pPr eaLnBrk="1" hangingPunct="1">
              <a:lnSpc>
                <a:spcPct val="90000"/>
              </a:lnSpc>
              <a:buFontTx/>
              <a:buNone/>
            </a:pPr>
            <a:r>
              <a:rPr lang="en-US" sz="2000" dirty="0" smtClean="0"/>
              <a:t>	Poverty is getting worse for recent immigrants from </a:t>
            </a:r>
            <a:r>
              <a:rPr lang="en-US" sz="2000" dirty="0" smtClean="0">
                <a:solidFill>
                  <a:srgbClr val="0070C0"/>
                </a:solidFill>
              </a:rPr>
              <a:t>SA</a:t>
            </a:r>
            <a:r>
              <a:rPr lang="en-US" sz="2000" dirty="0" smtClean="0"/>
              <a:t>, </a:t>
            </a:r>
            <a:r>
              <a:rPr lang="en-US" sz="2000" dirty="0" smtClean="0">
                <a:solidFill>
                  <a:srgbClr val="0070C0"/>
                </a:solidFill>
              </a:rPr>
              <a:t>EA</a:t>
            </a:r>
            <a:r>
              <a:rPr lang="en-US" sz="2000" dirty="0" smtClean="0"/>
              <a:t>, </a:t>
            </a:r>
            <a:r>
              <a:rPr lang="en-US" sz="2000" dirty="0" smtClean="0">
                <a:solidFill>
                  <a:srgbClr val="0070C0"/>
                </a:solidFill>
              </a:rPr>
              <a:t>WA</a:t>
            </a:r>
            <a:r>
              <a:rPr lang="en-US" sz="2000" dirty="0" smtClean="0"/>
              <a:t>, NE, </a:t>
            </a:r>
            <a:r>
              <a:rPr lang="en-US" sz="2000" dirty="0" smtClean="0">
                <a:solidFill>
                  <a:srgbClr val="0070C0"/>
                </a:solidFill>
              </a:rPr>
              <a:t>EE</a:t>
            </a:r>
            <a:r>
              <a:rPr lang="en-US" sz="2000" dirty="0" smtClean="0"/>
              <a:t>, SE, </a:t>
            </a:r>
            <a:r>
              <a:rPr lang="en-US" sz="2000" dirty="0" smtClean="0">
                <a:solidFill>
                  <a:srgbClr val="0070C0"/>
                </a:solidFill>
              </a:rPr>
              <a:t>Africa</a:t>
            </a:r>
          </a:p>
          <a:p>
            <a:pPr eaLnBrk="1" hangingPunct="1">
              <a:lnSpc>
                <a:spcPct val="90000"/>
              </a:lnSpc>
              <a:buFontTx/>
              <a:buNone/>
            </a:pPr>
            <a:endParaRPr lang="en-US" sz="2000" dirty="0" smtClean="0"/>
          </a:p>
          <a:p>
            <a:pPr eaLnBrk="1" hangingPunct="1">
              <a:lnSpc>
                <a:spcPct val="90000"/>
              </a:lnSpc>
              <a:buFontTx/>
              <a:buNone/>
            </a:pPr>
            <a:r>
              <a:rPr lang="en-US" sz="2000" dirty="0" smtClean="0"/>
              <a:t>	</a:t>
            </a:r>
            <a:r>
              <a:rPr lang="en-US" sz="1600" dirty="0" smtClean="0">
                <a:solidFill>
                  <a:srgbClr val="FF0000"/>
                </a:solidFill>
              </a:rPr>
              <a:t>RED: areas with declining relative share of immigrants</a:t>
            </a:r>
          </a:p>
          <a:p>
            <a:pPr eaLnBrk="1" hangingPunct="1">
              <a:lnSpc>
                <a:spcPct val="90000"/>
              </a:lnSpc>
              <a:buFontTx/>
              <a:buNone/>
            </a:pPr>
            <a:r>
              <a:rPr lang="en-US" sz="1600" dirty="0" smtClean="0"/>
              <a:t>	</a:t>
            </a:r>
            <a:r>
              <a:rPr lang="en-US" sz="1600" dirty="0" smtClean="0">
                <a:solidFill>
                  <a:srgbClr val="0070C0"/>
                </a:solidFill>
              </a:rPr>
              <a:t>BLUE: areas with increasing relative share of immigrants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idx="4294967295"/>
          </p:nvPr>
        </p:nvSpPr>
        <p:spPr/>
        <p:txBody>
          <a:bodyPr/>
          <a:lstStyle/>
          <a:p>
            <a:pPr algn="l" eaLnBrk="1" hangingPunct="1"/>
            <a:r>
              <a:rPr lang="en-GB" sz="2800" b="1" dirty="0" smtClean="0"/>
              <a:t>Declining economic welfare of immigrants : other explanations – Number of immigrants</a:t>
            </a:r>
            <a:endParaRPr lang="en-US" sz="2800" dirty="0" smtClean="0"/>
          </a:p>
        </p:txBody>
      </p:sp>
      <p:sp>
        <p:nvSpPr>
          <p:cNvPr id="29699"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000" dirty="0" smtClean="0">
                <a:solidFill>
                  <a:schemeClr val="tx2"/>
                </a:solidFill>
              </a:rPr>
              <a:t>Douglas Massey: post-war immigrants had the advantage of following a </a:t>
            </a:r>
            <a:r>
              <a:rPr lang="en-US" sz="2000" dirty="0" err="1" smtClean="0">
                <a:solidFill>
                  <a:schemeClr val="tx2"/>
                </a:solidFill>
              </a:rPr>
              <a:t>hyatus</a:t>
            </a:r>
            <a:r>
              <a:rPr lang="en-US" sz="2000" dirty="0" smtClean="0">
                <a:solidFill>
                  <a:schemeClr val="tx2"/>
                </a:solidFill>
              </a:rPr>
              <a:t>.</a:t>
            </a:r>
          </a:p>
          <a:p>
            <a:pPr eaLnBrk="1" hangingPunct="1">
              <a:lnSpc>
                <a:spcPct val="90000"/>
              </a:lnSpc>
              <a:buFontTx/>
              <a:buNone/>
            </a:pPr>
            <a:endParaRPr lang="en-US" sz="2000" dirty="0" smtClean="0">
              <a:solidFill>
                <a:schemeClr val="tx2"/>
              </a:solidFill>
            </a:endParaRPr>
          </a:p>
          <a:p>
            <a:pPr eaLnBrk="1" hangingPunct="1">
              <a:lnSpc>
                <a:spcPct val="90000"/>
              </a:lnSpc>
              <a:buFontTx/>
              <a:buNone/>
            </a:pPr>
            <a:r>
              <a:rPr lang="en-US" sz="2000" dirty="0" smtClean="0">
                <a:solidFill>
                  <a:schemeClr val="tx2"/>
                </a:solidFill>
              </a:rPr>
              <a:t>Now: competing with larger cohorts who arrived earlier.</a:t>
            </a:r>
          </a:p>
          <a:p>
            <a:pPr eaLnBrk="1" hangingPunct="1">
              <a:lnSpc>
                <a:spcPct val="90000"/>
              </a:lnSpc>
              <a:buFontTx/>
              <a:buNone/>
            </a:pPr>
            <a:endParaRPr lang="en-US" sz="2000" dirty="0" smtClean="0">
              <a:solidFill>
                <a:schemeClr val="tx2"/>
              </a:solidFill>
            </a:endParaRPr>
          </a:p>
          <a:p>
            <a:pPr eaLnBrk="1" hangingPunct="1">
              <a:lnSpc>
                <a:spcPct val="90000"/>
              </a:lnSpc>
              <a:buFontTx/>
              <a:buNone/>
            </a:pPr>
            <a:r>
              <a:rPr lang="en-US" sz="2000" dirty="0" smtClean="0">
                <a:solidFill>
                  <a:schemeClr val="tx2"/>
                </a:solidFill>
              </a:rPr>
              <a:t>Since the recession of the early 1980s, not a reduction of immigration during periods of high unemployment.</a:t>
            </a:r>
          </a:p>
          <a:p>
            <a:pPr eaLnBrk="1" hangingPunct="1">
              <a:lnSpc>
                <a:spcPct val="90000"/>
              </a:lnSpc>
              <a:buFontTx/>
              <a:buNone/>
            </a:pPr>
            <a:endParaRPr lang="en-US" sz="2000" dirty="0" smtClean="0">
              <a:solidFill>
                <a:schemeClr val="tx2"/>
              </a:solidFill>
            </a:endParaRPr>
          </a:p>
          <a:p>
            <a:pPr eaLnBrk="1" hangingPunct="1">
              <a:lnSpc>
                <a:spcPct val="90000"/>
              </a:lnSpc>
              <a:buFontTx/>
              <a:buNone/>
            </a:pPr>
            <a:r>
              <a:rPr lang="en-US" sz="2000" dirty="0" smtClean="0">
                <a:solidFill>
                  <a:schemeClr val="tx2"/>
                </a:solidFill>
              </a:rPr>
              <a:t>Laplante, 2011: concern that “the current level of immigration cannot be sustained if the economic integration of immigrants remains an objective”.</a:t>
            </a:r>
          </a:p>
          <a:p>
            <a:pPr eaLnBrk="1" hangingPunct="1">
              <a:lnSpc>
                <a:spcPct val="90000"/>
              </a:lnSpc>
              <a:buFontTx/>
              <a:buNone/>
            </a:pPr>
            <a:r>
              <a:rPr lang="en-US" sz="2000" dirty="0" smtClean="0">
                <a:solidFill>
                  <a:schemeClr val="tx2"/>
                </a:solidFill>
              </a:rPr>
              <a:t>Bélanger, 2013: higher numbers present more difficulties of integration.</a:t>
            </a:r>
          </a:p>
          <a:p>
            <a:pPr eaLnBrk="1" hangingPunct="1">
              <a:lnSpc>
                <a:spcPct val="90000"/>
              </a:lnSpc>
              <a:buFontTx/>
              <a:buNone/>
            </a:pPr>
            <a:r>
              <a:rPr lang="fr-CA" sz="2000" dirty="0" smtClean="0">
                <a:solidFill>
                  <a:schemeClr val="tx2"/>
                </a:solidFill>
              </a:rPr>
              <a:t>Bélanger and Bastien, 2013: the main winner </a:t>
            </a:r>
            <a:r>
              <a:rPr lang="fr-CA" sz="2000" dirty="0" err="1" smtClean="0">
                <a:solidFill>
                  <a:schemeClr val="tx2"/>
                </a:solidFill>
              </a:rPr>
              <a:t>is</a:t>
            </a:r>
            <a:r>
              <a:rPr lang="fr-CA" sz="2000" dirty="0" smtClean="0">
                <a:solidFill>
                  <a:schemeClr val="tx2"/>
                </a:solidFill>
              </a:rPr>
              <a:t> business … </a:t>
            </a:r>
            <a:r>
              <a:rPr lang="fr-CA" sz="2000" dirty="0" err="1" smtClean="0">
                <a:solidFill>
                  <a:schemeClr val="tx2"/>
                </a:solidFill>
              </a:rPr>
              <a:t>keeping</a:t>
            </a:r>
            <a:r>
              <a:rPr lang="fr-CA" sz="2000" dirty="0" smtClean="0">
                <a:solidFill>
                  <a:schemeClr val="tx2"/>
                </a:solidFill>
              </a:rPr>
              <a:t> labour </a:t>
            </a:r>
            <a:r>
              <a:rPr lang="fr-CA" sz="2000" dirty="0" err="1" smtClean="0">
                <a:solidFill>
                  <a:schemeClr val="tx2"/>
                </a:solidFill>
              </a:rPr>
              <a:t>costs</a:t>
            </a:r>
            <a:r>
              <a:rPr lang="fr-CA" sz="2000" dirty="0" smtClean="0">
                <a:solidFill>
                  <a:schemeClr val="tx2"/>
                </a:solidFill>
              </a:rPr>
              <a:t> </a:t>
            </a:r>
            <a:r>
              <a:rPr lang="fr-CA" sz="2000" dirty="0" err="1" smtClean="0">
                <a:solidFill>
                  <a:schemeClr val="tx2"/>
                </a:solidFill>
              </a:rPr>
              <a:t>low</a:t>
            </a:r>
            <a:r>
              <a:rPr lang="fr-CA" sz="2000" dirty="0" smtClean="0">
                <a:solidFill>
                  <a:schemeClr val="tx2"/>
                </a:solidFill>
              </a:rPr>
              <a:t> </a:t>
            </a:r>
            <a:r>
              <a:rPr lang="fr-CA" sz="2000" dirty="0" err="1" smtClean="0">
                <a:solidFill>
                  <a:schemeClr val="tx2"/>
                </a:solidFill>
              </a:rPr>
              <a:t>rather</a:t>
            </a:r>
            <a:r>
              <a:rPr lang="fr-CA" sz="2000" dirty="0" smtClean="0">
                <a:solidFill>
                  <a:schemeClr val="tx2"/>
                </a:solidFill>
              </a:rPr>
              <a:t> </a:t>
            </a:r>
            <a:r>
              <a:rPr lang="fr-CA" sz="2000" dirty="0" err="1" smtClean="0">
                <a:solidFill>
                  <a:schemeClr val="tx2"/>
                </a:solidFill>
              </a:rPr>
              <a:t>than</a:t>
            </a:r>
            <a:r>
              <a:rPr lang="fr-CA" sz="2000" dirty="0" smtClean="0">
                <a:solidFill>
                  <a:schemeClr val="tx2"/>
                </a:solidFill>
              </a:rPr>
              <a:t> </a:t>
            </a:r>
            <a:r>
              <a:rPr lang="fr-CA" sz="2000" dirty="0" err="1" smtClean="0">
                <a:solidFill>
                  <a:schemeClr val="tx2"/>
                </a:solidFill>
              </a:rPr>
              <a:t>allowing</a:t>
            </a:r>
            <a:r>
              <a:rPr lang="fr-CA" sz="2000" dirty="0" smtClean="0">
                <a:solidFill>
                  <a:schemeClr val="tx2"/>
                </a:solidFill>
              </a:rPr>
              <a:t> the </a:t>
            </a:r>
            <a:r>
              <a:rPr lang="fr-CA" sz="2000" dirty="0" err="1" smtClean="0">
                <a:solidFill>
                  <a:schemeClr val="tx2"/>
                </a:solidFill>
              </a:rPr>
              <a:t>competitive</a:t>
            </a:r>
            <a:r>
              <a:rPr lang="fr-CA" sz="2000" dirty="0" smtClean="0">
                <a:solidFill>
                  <a:schemeClr val="tx2"/>
                </a:solidFill>
              </a:rPr>
              <a:t> </a:t>
            </a:r>
            <a:r>
              <a:rPr lang="fr-CA" sz="2000" dirty="0" err="1" smtClean="0">
                <a:solidFill>
                  <a:schemeClr val="tx2"/>
                </a:solidFill>
              </a:rPr>
              <a:t>market</a:t>
            </a:r>
            <a:r>
              <a:rPr lang="fr-CA" sz="2000" dirty="0" smtClean="0">
                <a:solidFill>
                  <a:schemeClr val="tx2"/>
                </a:solidFill>
              </a:rPr>
              <a:t> to </a:t>
            </a:r>
            <a:r>
              <a:rPr lang="fr-CA" sz="2000" dirty="0" err="1" smtClean="0">
                <a:solidFill>
                  <a:schemeClr val="tx2"/>
                </a:solidFill>
              </a:rPr>
              <a:t>raise</a:t>
            </a:r>
            <a:r>
              <a:rPr lang="fr-CA" sz="2000" dirty="0" smtClean="0">
                <a:solidFill>
                  <a:schemeClr val="tx2"/>
                </a:solidFill>
              </a:rPr>
              <a:t> labour compensation.</a:t>
            </a:r>
            <a:endParaRPr lang="en-US" sz="2000" dirty="0" smtClean="0">
              <a:solidFill>
                <a:schemeClr val="tx2"/>
              </a:solidFill>
            </a:endParaRPr>
          </a:p>
          <a:p>
            <a:pPr eaLnBrk="1" hangingPunct="1">
              <a:lnSpc>
                <a:spcPct val="90000"/>
              </a:lnSpc>
              <a:buFontTx/>
              <a:buNone/>
            </a:pPr>
            <a:endParaRPr lang="en-US" sz="2400" dirty="0" smtClean="0">
              <a:solidFill>
                <a:schemeClr val="tx2"/>
              </a:solidFill>
            </a:endParaRPr>
          </a:p>
          <a:p>
            <a:pPr eaLnBrk="1" hangingPunct="1">
              <a:lnSpc>
                <a:spcPct val="90000"/>
              </a:lnSpc>
              <a:buFontTx/>
              <a:buNone/>
            </a:pPr>
            <a:endParaRPr lang="en-US" sz="2400" dirty="0" smtClean="0">
              <a:solidFill>
                <a:schemeClr val="tx2"/>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idx="4294967295"/>
          </p:nvPr>
        </p:nvSpPr>
        <p:spPr/>
        <p:txBody>
          <a:bodyPr/>
          <a:lstStyle/>
          <a:p>
            <a:pPr algn="l" eaLnBrk="1" hangingPunct="1"/>
            <a:r>
              <a:rPr lang="en-GB" sz="2800" b="1" dirty="0" smtClean="0"/>
              <a:t>Declining economic welfare of immigrants : other explanations – Number of immigrants</a:t>
            </a:r>
            <a:endParaRPr lang="en-US" sz="2800" dirty="0" smtClean="0"/>
          </a:p>
        </p:txBody>
      </p:sp>
      <p:sp>
        <p:nvSpPr>
          <p:cNvPr id="29699"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000" dirty="0" err="1" smtClean="0">
                <a:solidFill>
                  <a:schemeClr val="tx2"/>
                </a:solidFill>
              </a:rPr>
              <a:t>Bonikowska</a:t>
            </a:r>
            <a:r>
              <a:rPr lang="en-US" sz="2000" dirty="0" smtClean="0">
                <a:solidFill>
                  <a:schemeClr val="tx2"/>
                </a:solidFill>
              </a:rPr>
              <a:t>, </a:t>
            </a:r>
            <a:r>
              <a:rPr lang="en-US" sz="2000" dirty="0" err="1" smtClean="0">
                <a:solidFill>
                  <a:schemeClr val="tx2"/>
                </a:solidFill>
              </a:rPr>
              <a:t>Aneta</a:t>
            </a:r>
            <a:r>
              <a:rPr lang="en-US" sz="2000" dirty="0" smtClean="0">
                <a:solidFill>
                  <a:schemeClr val="tx2"/>
                </a:solidFill>
              </a:rPr>
              <a:t>, et al., 2011: </a:t>
            </a:r>
          </a:p>
          <a:p>
            <a:pPr eaLnBrk="1" hangingPunct="1">
              <a:lnSpc>
                <a:spcPct val="90000"/>
              </a:lnSpc>
              <a:buFontTx/>
              <a:buNone/>
            </a:pPr>
            <a:r>
              <a:rPr lang="en-US" sz="2000" dirty="0" smtClean="0">
                <a:solidFill>
                  <a:schemeClr val="tx2"/>
                </a:solidFill>
              </a:rPr>
              <a:t>Over the period 1990-2000, </a:t>
            </a:r>
            <a:r>
              <a:rPr lang="en-US" sz="2000" dirty="0" smtClean="0">
                <a:solidFill>
                  <a:srgbClr val="FF0000"/>
                </a:solidFill>
              </a:rPr>
              <a:t>entry wages of university-educated immigrants</a:t>
            </a:r>
            <a:r>
              <a:rPr lang="en-US" sz="2000" dirty="0" smtClean="0">
                <a:solidFill>
                  <a:schemeClr val="tx2"/>
                </a:solidFill>
              </a:rPr>
              <a:t> relative to the domestic-born </a:t>
            </a:r>
          </a:p>
          <a:p>
            <a:pPr eaLnBrk="1" hangingPunct="1">
              <a:lnSpc>
                <a:spcPct val="90000"/>
              </a:lnSpc>
              <a:buFontTx/>
              <a:buNone/>
            </a:pPr>
            <a:r>
              <a:rPr lang="en-US" sz="2000" dirty="0" smtClean="0">
                <a:solidFill>
                  <a:schemeClr val="tx2"/>
                </a:solidFill>
              </a:rPr>
              <a:t>	- Canada:	entry wages  of immigrants declined</a:t>
            </a:r>
          </a:p>
          <a:p>
            <a:pPr eaLnBrk="1" hangingPunct="1">
              <a:lnSpc>
                <a:spcPct val="90000"/>
              </a:lnSpc>
              <a:buFontTx/>
              <a:buNone/>
            </a:pPr>
            <a:r>
              <a:rPr lang="en-US" sz="2000" dirty="0" smtClean="0">
                <a:solidFill>
                  <a:schemeClr val="tx2"/>
                </a:solidFill>
              </a:rPr>
              <a:t>	- USA: 	wages of new immigrants increased</a:t>
            </a:r>
          </a:p>
          <a:p>
            <a:pPr eaLnBrk="1" hangingPunct="1">
              <a:lnSpc>
                <a:spcPct val="90000"/>
              </a:lnSpc>
              <a:buFontTx/>
              <a:buNone/>
            </a:pPr>
            <a:r>
              <a:rPr lang="en-US" sz="2000" dirty="0" smtClean="0">
                <a:solidFill>
                  <a:srgbClr val="FF0000"/>
                </a:solidFill>
              </a:rPr>
              <a:t>Higher level of immigration in Canada</a:t>
            </a:r>
            <a:r>
              <a:rPr lang="en-US" sz="2000" dirty="0" smtClean="0">
                <a:solidFill>
                  <a:schemeClr val="tx2"/>
                </a:solidFill>
              </a:rPr>
              <a:t>: Over 1990-2005, net immigration relative to the 1990 population:</a:t>
            </a:r>
          </a:p>
          <a:p>
            <a:pPr eaLnBrk="1" hangingPunct="1">
              <a:lnSpc>
                <a:spcPct val="90000"/>
              </a:lnSpc>
              <a:buFontTx/>
              <a:buNone/>
            </a:pPr>
            <a:r>
              <a:rPr lang="en-US" sz="2000" dirty="0" smtClean="0">
                <a:solidFill>
                  <a:schemeClr val="tx2"/>
                </a:solidFill>
              </a:rPr>
              <a:t>	- Canada: 	8.9%</a:t>
            </a:r>
          </a:p>
          <a:p>
            <a:pPr eaLnBrk="1" hangingPunct="1">
              <a:lnSpc>
                <a:spcPct val="90000"/>
              </a:lnSpc>
              <a:buFontTx/>
              <a:buNone/>
            </a:pPr>
            <a:r>
              <a:rPr lang="en-US" sz="2000" dirty="0" smtClean="0">
                <a:solidFill>
                  <a:schemeClr val="tx2"/>
                </a:solidFill>
              </a:rPr>
              <a:t>	- US: 	7.6%</a:t>
            </a:r>
          </a:p>
          <a:p>
            <a:pPr eaLnBrk="1" hangingPunct="1">
              <a:lnSpc>
                <a:spcPct val="90000"/>
              </a:lnSpc>
              <a:buFontTx/>
              <a:buNone/>
            </a:pPr>
            <a:endParaRPr lang="en-US" sz="2000" dirty="0" smtClean="0">
              <a:solidFill>
                <a:schemeClr val="tx2"/>
              </a:solidFill>
            </a:endParaRPr>
          </a:p>
          <a:p>
            <a:pPr eaLnBrk="1" hangingPunct="1">
              <a:lnSpc>
                <a:spcPct val="90000"/>
              </a:lnSpc>
              <a:buFontTx/>
              <a:buNone/>
            </a:pPr>
            <a:r>
              <a:rPr lang="en-US" sz="2000" dirty="0" smtClean="0">
                <a:solidFill>
                  <a:srgbClr val="FF0000"/>
                </a:solidFill>
              </a:rPr>
              <a:t>Percent of new adult immigrants who have university degrees</a:t>
            </a:r>
            <a:r>
              <a:rPr lang="en-US" sz="2000" dirty="0" smtClean="0">
                <a:solidFill>
                  <a:schemeClr val="tx2"/>
                </a:solidFill>
              </a:rPr>
              <a:t>:</a:t>
            </a:r>
          </a:p>
          <a:p>
            <a:pPr eaLnBrk="1" hangingPunct="1">
              <a:lnSpc>
                <a:spcPct val="90000"/>
              </a:lnSpc>
              <a:buFontTx/>
              <a:buNone/>
            </a:pPr>
            <a:r>
              <a:rPr lang="en-US" sz="2000" dirty="0" smtClean="0">
                <a:solidFill>
                  <a:schemeClr val="tx2"/>
                </a:solidFill>
              </a:rPr>
              <a:t>			Canada		USA</a:t>
            </a:r>
          </a:p>
          <a:p>
            <a:pPr eaLnBrk="1" hangingPunct="1">
              <a:lnSpc>
                <a:spcPct val="90000"/>
              </a:lnSpc>
              <a:buFontTx/>
              <a:buNone/>
            </a:pPr>
            <a:r>
              <a:rPr lang="en-US" sz="2000" dirty="0" smtClean="0">
                <a:solidFill>
                  <a:schemeClr val="tx2"/>
                </a:solidFill>
              </a:rPr>
              <a:t>1990		25%		30% </a:t>
            </a:r>
          </a:p>
          <a:p>
            <a:pPr eaLnBrk="1" hangingPunct="1">
              <a:lnSpc>
                <a:spcPct val="90000"/>
              </a:lnSpc>
              <a:buFontTx/>
              <a:buNone/>
            </a:pPr>
            <a:r>
              <a:rPr lang="en-US" sz="2000" dirty="0" smtClean="0">
                <a:solidFill>
                  <a:schemeClr val="tx2"/>
                </a:solidFill>
              </a:rPr>
              <a:t>2000		47%		34%</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idx="4294967295"/>
          </p:nvPr>
        </p:nvSpPr>
        <p:spPr/>
        <p:txBody>
          <a:bodyPr/>
          <a:lstStyle/>
          <a:p>
            <a:pPr algn="l" eaLnBrk="1" hangingPunct="1"/>
            <a:r>
              <a:rPr lang="en-GB" sz="2800" b="1" smtClean="0"/>
              <a:t>Discussion</a:t>
            </a:r>
            <a:endParaRPr lang="en-US" sz="2800" smtClean="0"/>
          </a:p>
        </p:txBody>
      </p:sp>
      <p:sp>
        <p:nvSpPr>
          <p:cNvPr id="29699"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endParaRPr lang="en-US" sz="2000" dirty="0" smtClean="0"/>
          </a:p>
          <a:p>
            <a:pPr eaLnBrk="1" hangingPunct="1">
              <a:lnSpc>
                <a:spcPct val="90000"/>
              </a:lnSpc>
              <a:buFontTx/>
              <a:buChar char="-"/>
            </a:pPr>
            <a:r>
              <a:rPr lang="en-US" sz="2000" dirty="0" smtClean="0">
                <a:solidFill>
                  <a:srgbClr val="0070C0"/>
                </a:solidFill>
              </a:rPr>
              <a:t>Economic well being of immigrant cohorts:</a:t>
            </a:r>
          </a:p>
          <a:p>
            <a:pPr eaLnBrk="1" hangingPunct="1">
              <a:lnSpc>
                <a:spcPct val="90000"/>
              </a:lnSpc>
              <a:buNone/>
            </a:pPr>
            <a:r>
              <a:rPr lang="en-US" sz="2000" dirty="0" smtClean="0">
                <a:solidFill>
                  <a:srgbClr val="0070C0"/>
                </a:solidFill>
              </a:rPr>
              <a:t>	- </a:t>
            </a:r>
            <a:r>
              <a:rPr lang="en-US" sz="2000" dirty="0" smtClean="0">
                <a:solidFill>
                  <a:schemeClr val="accent2"/>
                </a:solidFill>
              </a:rPr>
              <a:t>Advantages of the post-war immigrants: </a:t>
            </a:r>
            <a:r>
              <a:rPr lang="en-US" sz="2000" dirty="0" smtClean="0"/>
              <a:t>following a hiatus</a:t>
            </a:r>
          </a:p>
          <a:p>
            <a:pPr eaLnBrk="1" hangingPunct="1">
              <a:lnSpc>
                <a:spcPct val="90000"/>
              </a:lnSpc>
              <a:buNone/>
            </a:pPr>
            <a:r>
              <a:rPr lang="en-US" sz="2000" dirty="0" smtClean="0"/>
              <a:t>	- Subsequent cohorts: composition, receiving economy, demographics of baby boom, size of cohorts</a:t>
            </a:r>
          </a:p>
          <a:p>
            <a:pPr eaLnBrk="1" hangingPunct="1">
              <a:lnSpc>
                <a:spcPct val="90000"/>
              </a:lnSpc>
              <a:buNone/>
            </a:pPr>
            <a:endParaRPr lang="en-US" sz="2000" dirty="0" smtClean="0"/>
          </a:p>
          <a:p>
            <a:pPr eaLnBrk="1" hangingPunct="1">
              <a:lnSpc>
                <a:spcPct val="90000"/>
              </a:lnSpc>
              <a:buFontTx/>
              <a:buChar char="-"/>
            </a:pPr>
            <a:r>
              <a:rPr lang="en-US" sz="2000" dirty="0" smtClean="0">
                <a:solidFill>
                  <a:srgbClr val="0070C0"/>
                </a:solidFill>
              </a:rPr>
              <a:t>Political economy:</a:t>
            </a:r>
          </a:p>
          <a:p>
            <a:pPr eaLnBrk="1" hangingPunct="1">
              <a:lnSpc>
                <a:spcPct val="90000"/>
              </a:lnSpc>
              <a:buFontTx/>
              <a:buChar char="-"/>
            </a:pPr>
            <a:r>
              <a:rPr lang="en-US" sz="2000" dirty="0" smtClean="0"/>
              <a:t>Interests of capital and </a:t>
            </a:r>
            <a:r>
              <a:rPr lang="en-US" sz="2000" dirty="0" err="1" smtClean="0"/>
              <a:t>labour</a:t>
            </a:r>
            <a:endParaRPr lang="en-US" sz="2000" dirty="0" smtClean="0"/>
          </a:p>
          <a:p>
            <a:pPr eaLnBrk="1" hangingPunct="1">
              <a:lnSpc>
                <a:spcPct val="90000"/>
              </a:lnSpc>
              <a:buFontTx/>
              <a:buChar char="-"/>
            </a:pPr>
            <a:r>
              <a:rPr lang="en-US" sz="2000" dirty="0" err="1" smtClean="0"/>
              <a:t>Grubel</a:t>
            </a:r>
            <a:r>
              <a:rPr lang="en-US" sz="2000" dirty="0" smtClean="0"/>
              <a:t> (2005): open immigration is contradictory to a welfare state</a:t>
            </a:r>
          </a:p>
          <a:p>
            <a:pPr eaLnBrk="1" hangingPunct="1">
              <a:lnSpc>
                <a:spcPct val="90000"/>
              </a:lnSpc>
              <a:buNone/>
            </a:pPr>
            <a:r>
              <a:rPr lang="en-US" sz="2000" dirty="0" smtClean="0"/>
              <a:t>-	Massey et al. (1994): various institutions and agents come to have a vested interest</a:t>
            </a:r>
          </a:p>
          <a:p>
            <a:pPr eaLnBrk="1" hangingPunct="1">
              <a:lnSpc>
                <a:spcPct val="90000"/>
              </a:lnSpc>
              <a:buNone/>
            </a:pPr>
            <a:endParaRPr lang="en-US" sz="2000" dirty="0" smtClean="0"/>
          </a:p>
          <a:p>
            <a:pPr eaLnBrk="1" hangingPunct="1">
              <a:lnSpc>
                <a:spcPct val="90000"/>
              </a:lnSpc>
              <a:buFontTx/>
              <a:buChar char="-"/>
            </a:pPr>
            <a:r>
              <a:rPr lang="en-US" sz="2000" dirty="0" smtClean="0">
                <a:solidFill>
                  <a:srgbClr val="0070C0"/>
                </a:solidFill>
              </a:rPr>
              <a:t>Immigration and economics</a:t>
            </a:r>
          </a:p>
          <a:p>
            <a:pPr eaLnBrk="1" hangingPunct="1">
              <a:lnSpc>
                <a:spcPct val="90000"/>
              </a:lnSpc>
              <a:buFontTx/>
              <a:buChar char="-"/>
            </a:pPr>
            <a:r>
              <a:rPr lang="en-US" sz="2000" dirty="0" smtClean="0"/>
              <a:t>Size of population, labour force and economy (large effect)</a:t>
            </a:r>
          </a:p>
          <a:p>
            <a:pPr eaLnBrk="1" hangingPunct="1">
              <a:lnSpc>
                <a:spcPct val="90000"/>
              </a:lnSpc>
              <a:buFontTx/>
              <a:buChar char="-"/>
            </a:pPr>
            <a:r>
              <a:rPr lang="en-US" sz="2000" dirty="0" smtClean="0"/>
              <a:t>Per capita income and public expenditure (very little effect)</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idx="4294967295"/>
          </p:nvPr>
        </p:nvSpPr>
        <p:spPr/>
        <p:txBody>
          <a:bodyPr/>
          <a:lstStyle/>
          <a:p>
            <a:pPr algn="l" eaLnBrk="1" hangingPunct="1"/>
            <a:r>
              <a:rPr lang="en-GB" sz="2800" b="1" dirty="0" smtClean="0"/>
              <a:t>Discussion: Labour shortage</a:t>
            </a:r>
            <a:endParaRPr lang="en-US" sz="2800" dirty="0" smtClean="0"/>
          </a:p>
        </p:txBody>
      </p:sp>
      <p:sp>
        <p:nvSpPr>
          <p:cNvPr id="29699" name="Content Placeholder 2"/>
          <p:cNvSpPr>
            <a:spLocks noGrp="1"/>
          </p:cNvSpPr>
          <p:nvPr>
            <p:ph idx="4294967295"/>
          </p:nvPr>
        </p:nvSpPr>
        <p:spPr>
          <a:xfrm>
            <a:off x="381000" y="1371600"/>
            <a:ext cx="8229600" cy="4525963"/>
          </a:xfrm>
        </p:spPr>
        <p:txBody>
          <a:bodyPr/>
          <a:lstStyle/>
          <a:p>
            <a:pPr eaLnBrk="1" hangingPunct="1">
              <a:lnSpc>
                <a:spcPct val="90000"/>
              </a:lnSpc>
              <a:buFontTx/>
              <a:buChar char="-"/>
            </a:pPr>
            <a:r>
              <a:rPr lang="en-US" sz="2000" dirty="0" smtClean="0">
                <a:solidFill>
                  <a:srgbClr val="0070C0"/>
                </a:solidFill>
              </a:rPr>
              <a:t>Kevin </a:t>
            </a:r>
            <a:r>
              <a:rPr lang="en-US" sz="2000" dirty="0" err="1" smtClean="0">
                <a:solidFill>
                  <a:srgbClr val="0070C0"/>
                </a:solidFill>
              </a:rPr>
              <a:t>McQuillan</a:t>
            </a:r>
            <a:r>
              <a:rPr lang="en-US" sz="2000" dirty="0" smtClean="0">
                <a:solidFill>
                  <a:srgbClr val="0070C0"/>
                </a:solidFill>
              </a:rPr>
              <a:t>, 2013, All the workers we need: Debunking Canada’s </a:t>
            </a:r>
            <a:r>
              <a:rPr lang="en-US" sz="2000" dirty="0" err="1" smtClean="0">
                <a:solidFill>
                  <a:srgbClr val="0070C0"/>
                </a:solidFill>
              </a:rPr>
              <a:t>labour</a:t>
            </a:r>
            <a:r>
              <a:rPr lang="en-US" sz="2000" dirty="0" smtClean="0">
                <a:solidFill>
                  <a:srgbClr val="0070C0"/>
                </a:solidFill>
              </a:rPr>
              <a:t>-shortage fallacy</a:t>
            </a:r>
          </a:p>
          <a:p>
            <a:pPr lvl="1" eaLnBrk="1" hangingPunct="1">
              <a:lnSpc>
                <a:spcPct val="90000"/>
              </a:lnSpc>
              <a:buFontTx/>
              <a:buChar char="-"/>
            </a:pPr>
            <a:r>
              <a:rPr lang="en-US" sz="1600" dirty="0" smtClean="0">
                <a:solidFill>
                  <a:srgbClr val="0070C0"/>
                </a:solidFill>
              </a:rPr>
              <a:t>No evidence that any increase in immigration is necessary</a:t>
            </a:r>
          </a:p>
          <a:p>
            <a:pPr lvl="1" eaLnBrk="1" hangingPunct="1">
              <a:lnSpc>
                <a:spcPct val="90000"/>
              </a:lnSpc>
              <a:buFontTx/>
              <a:buChar char="-"/>
            </a:pPr>
            <a:r>
              <a:rPr lang="en-US" sz="1600" dirty="0" smtClean="0">
                <a:solidFill>
                  <a:srgbClr val="0070C0"/>
                </a:solidFill>
              </a:rPr>
              <a:t>Better equip Canadian workers with the education, training and skills that employers are looking for, and mobilize unemployed workers … to provinces with a greater need for workers.</a:t>
            </a:r>
          </a:p>
          <a:p>
            <a:pPr eaLnBrk="1" hangingPunct="1">
              <a:lnSpc>
                <a:spcPct val="90000"/>
              </a:lnSpc>
              <a:buFontTx/>
              <a:buChar char="-"/>
            </a:pPr>
            <a:r>
              <a:rPr lang="en-US" sz="2000" dirty="0" smtClean="0">
                <a:solidFill>
                  <a:srgbClr val="0070C0"/>
                </a:solidFill>
              </a:rPr>
              <a:t>Don Drummond, Is Canada’s great skill shortage a mirage?</a:t>
            </a:r>
          </a:p>
          <a:p>
            <a:pPr lvl="1" eaLnBrk="1" hangingPunct="1">
              <a:lnSpc>
                <a:spcPct val="90000"/>
              </a:lnSpc>
              <a:buFontTx/>
              <a:buChar char="-"/>
            </a:pPr>
            <a:r>
              <a:rPr lang="en-US" sz="1600" dirty="0" smtClean="0">
                <a:solidFill>
                  <a:srgbClr val="0070C0"/>
                </a:solidFill>
              </a:rPr>
              <a:t>6.3 unemployed people for every job vacancy</a:t>
            </a:r>
          </a:p>
          <a:p>
            <a:pPr lvl="1" eaLnBrk="1" hangingPunct="1">
              <a:lnSpc>
                <a:spcPct val="90000"/>
              </a:lnSpc>
              <a:buFontTx/>
              <a:buChar char="-"/>
            </a:pPr>
            <a:r>
              <a:rPr lang="en-US" sz="1600" dirty="0" smtClean="0">
                <a:solidFill>
                  <a:srgbClr val="0070C0"/>
                </a:solidFill>
              </a:rPr>
              <a:t>No wage spikes in skilled trades</a:t>
            </a:r>
          </a:p>
          <a:p>
            <a:pPr lvl="1" eaLnBrk="1" hangingPunct="1">
              <a:lnSpc>
                <a:spcPct val="90000"/>
              </a:lnSpc>
              <a:buFontTx/>
              <a:buChar char="-"/>
            </a:pPr>
            <a:r>
              <a:rPr lang="en-US" sz="1600" dirty="0" smtClean="0">
                <a:solidFill>
                  <a:srgbClr val="0070C0"/>
                </a:solidFill>
              </a:rPr>
              <a:t>Canada Job Grant is built on a false assumption</a:t>
            </a:r>
          </a:p>
          <a:p>
            <a:pPr eaLnBrk="1" hangingPunct="1">
              <a:lnSpc>
                <a:spcPct val="90000"/>
              </a:lnSpc>
              <a:buFontTx/>
              <a:buChar char="-"/>
            </a:pPr>
            <a:r>
              <a:rPr lang="en-US" sz="2000" dirty="0" smtClean="0">
                <a:solidFill>
                  <a:srgbClr val="0070C0"/>
                </a:solidFill>
              </a:rPr>
              <a:t>Temporary Foreign Workers, concerns expressed in media</a:t>
            </a:r>
          </a:p>
          <a:p>
            <a:pPr lvl="1" eaLnBrk="1" hangingPunct="1">
              <a:lnSpc>
                <a:spcPct val="90000"/>
              </a:lnSpc>
              <a:buFontTx/>
              <a:buChar char="-"/>
            </a:pPr>
            <a:r>
              <a:rPr lang="en-US" sz="1600" dirty="0" smtClean="0">
                <a:solidFill>
                  <a:srgbClr val="0070C0"/>
                </a:solidFill>
              </a:rPr>
              <a:t>Taking jobs from Canadians</a:t>
            </a:r>
          </a:p>
          <a:p>
            <a:pPr lvl="1" eaLnBrk="1" hangingPunct="1">
              <a:lnSpc>
                <a:spcPct val="90000"/>
              </a:lnSpc>
              <a:buFontTx/>
              <a:buChar char="-"/>
            </a:pPr>
            <a:r>
              <a:rPr lang="en-US" sz="1600" dirty="0" smtClean="0">
                <a:solidFill>
                  <a:srgbClr val="0070C0"/>
                </a:solidFill>
              </a:rPr>
              <a:t>Downward pressure on wages</a:t>
            </a:r>
          </a:p>
          <a:p>
            <a:pPr lvl="1" eaLnBrk="1" hangingPunct="1">
              <a:lnSpc>
                <a:spcPct val="90000"/>
              </a:lnSpc>
              <a:buFontTx/>
              <a:buChar char="-"/>
            </a:pPr>
            <a:r>
              <a:rPr lang="en-US" sz="1600" dirty="0" smtClean="0">
                <a:solidFill>
                  <a:srgbClr val="0070C0"/>
                </a:solidFill>
              </a:rPr>
              <a:t>Serving the interests of employers rather than </a:t>
            </a:r>
            <a:r>
              <a:rPr lang="en-US" sz="1600" dirty="0" err="1" smtClean="0">
                <a:solidFill>
                  <a:srgbClr val="0070C0"/>
                </a:solidFill>
              </a:rPr>
              <a:t>labour</a:t>
            </a:r>
            <a:endParaRPr lang="en-US" sz="1600" dirty="0" smtClean="0">
              <a:solidFill>
                <a:srgbClr val="0070C0"/>
              </a:solidFill>
            </a:endParaRPr>
          </a:p>
          <a:p>
            <a:pPr lvl="1" eaLnBrk="1" hangingPunct="1">
              <a:lnSpc>
                <a:spcPct val="90000"/>
              </a:lnSpc>
              <a:buFontTx/>
              <a:buChar char="-"/>
            </a:pPr>
            <a:r>
              <a:rPr lang="en-US" sz="1600" dirty="0" smtClean="0">
                <a:solidFill>
                  <a:srgbClr val="0070C0"/>
                </a:solidFill>
              </a:rPr>
              <a:t>Undermining other adjustments in the labour market based on wages, training and internal migration</a:t>
            </a:r>
          </a:p>
          <a:p>
            <a:pPr lvl="1" eaLnBrk="1" hangingPunct="1">
              <a:lnSpc>
                <a:spcPct val="90000"/>
              </a:lnSpc>
              <a:buFontTx/>
              <a:buChar char="-"/>
            </a:pPr>
            <a:endParaRPr lang="en-US" sz="1600" dirty="0" smtClean="0">
              <a:solidFill>
                <a:srgbClr val="0070C0"/>
              </a:solidFill>
            </a:endParaRPr>
          </a:p>
          <a:p>
            <a:pPr eaLnBrk="1" hangingPunct="1">
              <a:lnSpc>
                <a:spcPct val="90000"/>
              </a:lnSpc>
              <a:buFontTx/>
              <a:buChar char="-"/>
            </a:pPr>
            <a:endParaRPr lang="en-US" sz="2000" dirty="0" smtClean="0">
              <a:solidFill>
                <a:srgbClr val="0070C0"/>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p:txBody>
          <a:bodyPr/>
          <a:lstStyle/>
          <a:p>
            <a:pPr algn="l" eaLnBrk="1" hangingPunct="1"/>
            <a:r>
              <a:rPr lang="en-GB" sz="2800" b="1" smtClean="0"/>
              <a:t>Discussion: Policy</a:t>
            </a:r>
            <a:endParaRPr lang="en-US" sz="2800" smtClean="0"/>
          </a:p>
        </p:txBody>
      </p:sp>
      <p:sp>
        <p:nvSpPr>
          <p:cNvPr id="30723"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endParaRPr lang="en-US" sz="2000" dirty="0" smtClean="0"/>
          </a:p>
          <a:p>
            <a:pPr eaLnBrk="1" hangingPunct="1">
              <a:lnSpc>
                <a:spcPct val="90000"/>
              </a:lnSpc>
              <a:buFontTx/>
              <a:buNone/>
            </a:pPr>
            <a:endParaRPr lang="en-US" sz="2000" dirty="0" smtClean="0"/>
          </a:p>
          <a:p>
            <a:pPr eaLnBrk="1" hangingPunct="1">
              <a:lnSpc>
                <a:spcPct val="90000"/>
              </a:lnSpc>
              <a:buFontTx/>
              <a:buChar char="-"/>
            </a:pPr>
            <a:r>
              <a:rPr lang="en-US" sz="2000" dirty="0" smtClean="0"/>
              <a:t>What should be the level of immigration?</a:t>
            </a:r>
          </a:p>
          <a:p>
            <a:pPr eaLnBrk="1" hangingPunct="1">
              <a:lnSpc>
                <a:spcPct val="90000"/>
              </a:lnSpc>
              <a:buFontTx/>
              <a:buChar char="-"/>
            </a:pPr>
            <a:endParaRPr lang="en-US" sz="2000" dirty="0" smtClean="0"/>
          </a:p>
          <a:p>
            <a:pPr eaLnBrk="1" hangingPunct="1">
              <a:lnSpc>
                <a:spcPct val="90000"/>
              </a:lnSpc>
              <a:buFontTx/>
              <a:buChar char="-"/>
            </a:pPr>
            <a:r>
              <a:rPr lang="en-US" sz="2000" dirty="0" smtClean="0"/>
              <a:t>What should be the composition of immigration: </a:t>
            </a:r>
          </a:p>
          <a:p>
            <a:pPr lvl="1" eaLnBrk="1" hangingPunct="1">
              <a:lnSpc>
                <a:spcPct val="90000"/>
              </a:lnSpc>
              <a:buFontTx/>
              <a:buChar char="-"/>
            </a:pPr>
            <a:r>
              <a:rPr lang="en-US" sz="1800" dirty="0" smtClean="0"/>
              <a:t>By class: economic, family, refugee</a:t>
            </a:r>
          </a:p>
          <a:p>
            <a:pPr lvl="1" eaLnBrk="1" hangingPunct="1">
              <a:lnSpc>
                <a:spcPct val="90000"/>
              </a:lnSpc>
              <a:buFontTx/>
              <a:buChar char="-"/>
            </a:pPr>
            <a:r>
              <a:rPr lang="en-US" sz="1800" dirty="0" smtClean="0"/>
              <a:t>By socio-economic</a:t>
            </a:r>
          </a:p>
          <a:p>
            <a:pPr lvl="1" eaLnBrk="1" hangingPunct="1">
              <a:lnSpc>
                <a:spcPct val="90000"/>
              </a:lnSpc>
              <a:buFontTx/>
              <a:buChar char="-"/>
            </a:pPr>
            <a:r>
              <a:rPr lang="en-US" sz="1800" dirty="0" smtClean="0"/>
              <a:t>By socio-cultural</a:t>
            </a:r>
          </a:p>
          <a:p>
            <a:pPr lvl="1" eaLnBrk="1" hangingPunct="1">
              <a:lnSpc>
                <a:spcPct val="90000"/>
              </a:lnSpc>
              <a:buFontTx/>
              <a:buChar char="-"/>
            </a:pPr>
            <a:endParaRPr lang="en-US" sz="1800" dirty="0" smtClean="0"/>
          </a:p>
          <a:p>
            <a:pPr eaLnBrk="1" hangingPunct="1">
              <a:lnSpc>
                <a:spcPct val="90000"/>
              </a:lnSpc>
              <a:buFontTx/>
              <a:buChar char="-"/>
            </a:pPr>
            <a:r>
              <a:rPr lang="en-US" sz="2000" dirty="0" smtClean="0"/>
              <a:t>How to maximize integration</a:t>
            </a:r>
          </a:p>
          <a:p>
            <a:pPr eaLnBrk="1" hangingPunct="1">
              <a:lnSpc>
                <a:spcPct val="90000"/>
              </a:lnSpc>
              <a:buFontTx/>
              <a:buChar char="-"/>
            </a:pPr>
            <a:endParaRPr lang="en-US" sz="2000" dirty="0" smtClean="0"/>
          </a:p>
          <a:p>
            <a:pPr eaLnBrk="1" hangingPunct="1">
              <a:lnSpc>
                <a:spcPct val="90000"/>
              </a:lnSpc>
              <a:buFontTx/>
              <a:buChar char="-"/>
            </a:pPr>
            <a:r>
              <a:rPr lang="en-US" sz="2000" dirty="0" smtClean="0"/>
              <a:t>How to maximize benefits to Canada</a:t>
            </a:r>
          </a:p>
          <a:p>
            <a:pPr eaLnBrk="1" hangingPunct="1">
              <a:lnSpc>
                <a:spcPct val="90000"/>
              </a:lnSpc>
              <a:buFontTx/>
              <a:buChar char="-"/>
            </a:pPr>
            <a:r>
              <a:rPr lang="en-US" sz="2000" dirty="0" smtClean="0"/>
              <a:t>How to maximize benefits to sending countries</a:t>
            </a:r>
          </a:p>
          <a:p>
            <a:pPr eaLnBrk="1" hangingPunct="1">
              <a:lnSpc>
                <a:spcPct val="90000"/>
              </a:lnSpc>
              <a:buFontTx/>
              <a:buChar char="-"/>
            </a:pPr>
            <a:r>
              <a:rPr lang="en-US" sz="2000" dirty="0" smtClean="0"/>
              <a:t>How to maximize benefits to immigrants themselves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p:txBody>
          <a:bodyPr/>
          <a:lstStyle/>
          <a:p>
            <a:pPr algn="l" eaLnBrk="1" hangingPunct="1"/>
            <a:r>
              <a:rPr lang="en-GB" sz="2800" b="1" smtClean="0"/>
              <a:t>Discussion</a:t>
            </a:r>
            <a:endParaRPr lang="en-US" sz="2800" smtClean="0"/>
          </a:p>
        </p:txBody>
      </p:sp>
      <p:sp>
        <p:nvSpPr>
          <p:cNvPr id="31747"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800" smtClean="0"/>
              <a:t>All told, policy needs to balance a number of considerations, </a:t>
            </a:r>
          </a:p>
          <a:p>
            <a:pPr eaLnBrk="1" hangingPunct="1">
              <a:lnSpc>
                <a:spcPct val="90000"/>
              </a:lnSpc>
              <a:buFontTx/>
              <a:buNone/>
            </a:pPr>
            <a:r>
              <a:rPr lang="en-US" sz="2800" smtClean="0"/>
              <a:t>ranging from the functioning of a multi-cultural and pluralist society, </a:t>
            </a:r>
          </a:p>
          <a:p>
            <a:pPr eaLnBrk="1" hangingPunct="1">
              <a:lnSpc>
                <a:spcPct val="90000"/>
              </a:lnSpc>
              <a:buFontTx/>
              <a:buNone/>
            </a:pPr>
            <a:r>
              <a:rPr lang="en-US" sz="2800" smtClean="0"/>
              <a:t>including playing humanitarian roles toward the persecuted and dispossessed, </a:t>
            </a:r>
          </a:p>
          <a:p>
            <a:pPr eaLnBrk="1" hangingPunct="1">
              <a:lnSpc>
                <a:spcPct val="90000"/>
              </a:lnSpc>
              <a:buFontTx/>
              <a:buNone/>
            </a:pPr>
            <a:r>
              <a:rPr lang="en-US" sz="2800" smtClean="0"/>
              <a:t>to questions of discrimination and the economic integration of immigrants, </a:t>
            </a:r>
          </a:p>
          <a:p>
            <a:pPr eaLnBrk="1" hangingPunct="1">
              <a:lnSpc>
                <a:spcPct val="90000"/>
              </a:lnSpc>
              <a:buFontTx/>
              <a:buNone/>
            </a:pPr>
            <a:r>
              <a:rPr lang="en-US" sz="2800" smtClean="0"/>
              <a:t>and the functioning of a knowledge economy in a more open globalizing world.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p:txBody>
          <a:bodyPr/>
          <a:lstStyle/>
          <a:p>
            <a:pPr algn="l" eaLnBrk="1" hangingPunct="1"/>
            <a:r>
              <a:rPr lang="en-GB" b="1" smtClean="0"/>
              <a:t>Thank you</a:t>
            </a:r>
            <a:endParaRPr lang="en-US" smtClean="0"/>
          </a:p>
        </p:txBody>
      </p:sp>
      <p:sp>
        <p:nvSpPr>
          <p:cNvPr id="32771" name="Content Placeholder 2"/>
          <p:cNvSpPr>
            <a:spLocks noGrp="1"/>
          </p:cNvSpPr>
          <p:nvPr>
            <p:ph idx="4294967295"/>
          </p:nvPr>
        </p:nvSpPr>
        <p:spPr/>
        <p:txBody>
          <a:bodyPr/>
          <a:lstStyle/>
          <a:p>
            <a:pPr eaLnBrk="1" hangingPunct="1">
              <a:lnSpc>
                <a:spcPct val="90000"/>
              </a:lnSpc>
              <a:buFontTx/>
              <a:buNone/>
            </a:pPr>
            <a:r>
              <a:rPr lang="en-US" smtClean="0"/>
              <a:t>	Available at: </a:t>
            </a:r>
            <a:r>
              <a:rPr lang="en-US" smtClean="0">
                <a:hlinkClick r:id="rId2"/>
              </a:rPr>
              <a:t>rbeaujot@uwo.ca</a:t>
            </a:r>
            <a:endParaRPr lang="en-US" smtClean="0"/>
          </a:p>
          <a:p>
            <a:pPr eaLnBrk="1" hangingPunct="1">
              <a:lnSpc>
                <a:spcPct val="90000"/>
              </a:lnSpc>
              <a:buFontTx/>
              <a:buNone/>
            </a:pPr>
            <a:r>
              <a:rPr lang="en-US" smtClean="0"/>
              <a:t>				</a:t>
            </a:r>
            <a:r>
              <a:rPr lang="en-US" smtClean="0">
                <a:hlinkClick r:id="rId3"/>
              </a:rPr>
              <a:t>mraza7@uwo.ca</a:t>
            </a:r>
            <a:endParaRPr lang="en-US"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idx="4294967295"/>
          </p:nvPr>
        </p:nvSpPr>
        <p:spPr/>
        <p:txBody>
          <a:bodyPr/>
          <a:lstStyle/>
          <a:p>
            <a:pPr algn="l" eaLnBrk="1" hangingPunct="1"/>
            <a:r>
              <a:rPr lang="en-US" sz="3600" smtClean="0"/>
              <a:t>Demographics: role of immigration in population growth	</a:t>
            </a:r>
          </a:p>
        </p:txBody>
      </p:sp>
      <p:sp>
        <p:nvSpPr>
          <p:cNvPr id="3" name="Content Placeholder 2"/>
          <p:cNvSpPr>
            <a:spLocks noGrp="1"/>
          </p:cNvSpPr>
          <p:nvPr>
            <p:ph idx="4294967295"/>
          </p:nvPr>
        </p:nvSpPr>
        <p:spPr/>
        <p:txBody>
          <a:bodyPr>
            <a:normAutofit fontScale="62500" lnSpcReduction="20000"/>
          </a:bodyPr>
          <a:lstStyle/>
          <a:p>
            <a:pPr eaLnBrk="1" hangingPunct="1">
              <a:lnSpc>
                <a:spcPct val="90000"/>
              </a:lnSpc>
              <a:buFontTx/>
              <a:buNone/>
              <a:defRPr/>
            </a:pPr>
            <a:r>
              <a:rPr lang="en-US" dirty="0" smtClean="0"/>
              <a:t>1 July 2010 – 1 July 2011</a:t>
            </a:r>
          </a:p>
          <a:p>
            <a:pPr eaLnBrk="1" hangingPunct="1">
              <a:lnSpc>
                <a:spcPct val="90000"/>
              </a:lnSpc>
              <a:buFontTx/>
              <a:buNone/>
              <a:defRPr/>
            </a:pPr>
            <a:endParaRPr lang="en-US" dirty="0" smtClean="0"/>
          </a:p>
          <a:p>
            <a:pPr eaLnBrk="1" hangingPunct="1">
              <a:lnSpc>
                <a:spcPct val="90000"/>
              </a:lnSpc>
              <a:buFontTx/>
              <a:buNone/>
              <a:defRPr/>
            </a:pPr>
            <a:r>
              <a:rPr lang="en-US" dirty="0" smtClean="0"/>
              <a:t>Births				383,600</a:t>
            </a:r>
          </a:p>
          <a:p>
            <a:pPr eaLnBrk="1" hangingPunct="1">
              <a:lnSpc>
                <a:spcPct val="90000"/>
              </a:lnSpc>
              <a:buFontTx/>
              <a:buNone/>
              <a:defRPr/>
            </a:pPr>
            <a:r>
              <a:rPr lang="en-US" dirty="0" smtClean="0"/>
              <a:t>Deaths	 			244,700</a:t>
            </a:r>
          </a:p>
          <a:p>
            <a:pPr eaLnBrk="1" hangingPunct="1">
              <a:lnSpc>
                <a:spcPct val="90000"/>
              </a:lnSpc>
              <a:buFontTx/>
              <a:buNone/>
              <a:defRPr/>
            </a:pPr>
            <a:r>
              <a:rPr lang="en-US" dirty="0" smtClean="0">
                <a:solidFill>
                  <a:srgbClr val="FF0000"/>
                </a:solidFill>
              </a:rPr>
              <a:t>Natural increase		138,900</a:t>
            </a:r>
          </a:p>
          <a:p>
            <a:pPr eaLnBrk="1" hangingPunct="1">
              <a:lnSpc>
                <a:spcPct val="90000"/>
              </a:lnSpc>
              <a:buFontTx/>
              <a:buNone/>
              <a:defRPr/>
            </a:pPr>
            <a:endParaRPr lang="en-US" dirty="0" smtClean="0"/>
          </a:p>
          <a:p>
            <a:pPr eaLnBrk="1" hangingPunct="1">
              <a:lnSpc>
                <a:spcPct val="90000"/>
              </a:lnSpc>
              <a:buFontTx/>
              <a:buNone/>
              <a:defRPr/>
            </a:pPr>
            <a:r>
              <a:rPr lang="en-US" dirty="0" smtClean="0"/>
              <a:t>Immigration			270,600</a:t>
            </a:r>
          </a:p>
          <a:p>
            <a:pPr eaLnBrk="1" hangingPunct="1">
              <a:lnSpc>
                <a:spcPct val="90000"/>
              </a:lnSpc>
              <a:buFontTx/>
              <a:buNone/>
              <a:defRPr/>
            </a:pPr>
            <a:r>
              <a:rPr lang="en-US" dirty="0" smtClean="0"/>
              <a:t>Net change in non-permanent	  34,200</a:t>
            </a:r>
          </a:p>
          <a:p>
            <a:pPr eaLnBrk="1" hangingPunct="1">
              <a:lnSpc>
                <a:spcPct val="90000"/>
              </a:lnSpc>
              <a:buFontTx/>
              <a:buNone/>
              <a:defRPr/>
            </a:pPr>
            <a:r>
              <a:rPr lang="en-US" dirty="0" smtClean="0"/>
              <a:t>Emigration	 		  47,200</a:t>
            </a:r>
          </a:p>
          <a:p>
            <a:pPr eaLnBrk="1" hangingPunct="1">
              <a:lnSpc>
                <a:spcPct val="90000"/>
              </a:lnSpc>
              <a:buFontTx/>
              <a:buNone/>
              <a:defRPr/>
            </a:pPr>
            <a:r>
              <a:rPr lang="en-US" dirty="0" smtClean="0">
                <a:solidFill>
                  <a:srgbClr val="FF0000"/>
                </a:solidFill>
              </a:rPr>
              <a:t>Net international migration	257,600</a:t>
            </a:r>
          </a:p>
          <a:p>
            <a:pPr eaLnBrk="1" hangingPunct="1">
              <a:lnSpc>
                <a:spcPct val="90000"/>
              </a:lnSpc>
              <a:buFontTx/>
              <a:buNone/>
              <a:defRPr/>
            </a:pPr>
            <a:endParaRPr lang="en-US" dirty="0" smtClean="0"/>
          </a:p>
          <a:p>
            <a:pPr eaLnBrk="1" hangingPunct="1">
              <a:lnSpc>
                <a:spcPct val="90000"/>
              </a:lnSpc>
              <a:buFontTx/>
              <a:buNone/>
              <a:defRPr/>
            </a:pPr>
            <a:r>
              <a:rPr lang="en-US" dirty="0" smtClean="0">
                <a:solidFill>
                  <a:srgbClr val="FF0000"/>
                </a:solidFill>
              </a:rPr>
              <a:t>Total growth			396,500</a:t>
            </a:r>
          </a:p>
          <a:p>
            <a:pPr eaLnBrk="1" hangingPunct="1">
              <a:lnSpc>
                <a:spcPct val="90000"/>
              </a:lnSpc>
              <a:buFontTx/>
              <a:buNone/>
              <a:defRPr/>
            </a:pPr>
            <a:endParaRPr lang="en-US" dirty="0" smtClean="0"/>
          </a:p>
          <a:p>
            <a:pPr eaLnBrk="1" hangingPunct="1">
              <a:lnSpc>
                <a:spcPct val="90000"/>
              </a:lnSpc>
              <a:buFontTx/>
              <a:buNone/>
              <a:defRPr/>
            </a:pPr>
            <a:r>
              <a:rPr lang="en-US" dirty="0" smtClean="0"/>
              <a:t>Percent of growth due to migration:    </a:t>
            </a:r>
            <a:r>
              <a:rPr lang="en-US" dirty="0" smtClean="0">
                <a:solidFill>
                  <a:srgbClr val="FF0000"/>
                </a:solidFill>
              </a:rPr>
              <a:t>65%</a:t>
            </a:r>
          </a:p>
          <a:p>
            <a:pPr eaLnBrk="1" hangingPunct="1">
              <a:lnSpc>
                <a:spcPct val="90000"/>
              </a:lnSpc>
              <a:buFontTx/>
              <a:buNone/>
              <a:defRPr/>
            </a:pPr>
            <a:endParaRPr lang="en-US" dirty="0" smtClean="0"/>
          </a:p>
          <a:p>
            <a:pPr eaLnBrk="1" hangingPunct="1">
              <a:lnSpc>
                <a:spcPct val="90000"/>
              </a:lnSpc>
              <a:buFontTx/>
              <a:buNone/>
              <a:defRPr/>
            </a:pPr>
            <a:r>
              <a:rPr lang="en-US" dirty="0" smtClean="0"/>
              <a:t>More immigrants than births?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idx="4294967295"/>
          </p:nvPr>
        </p:nvSpPr>
        <p:spPr/>
        <p:txBody>
          <a:bodyPr/>
          <a:lstStyle/>
          <a:p>
            <a:pPr algn="l" eaLnBrk="1" hangingPunct="1"/>
            <a:r>
              <a:rPr lang="en-GB" sz="2800" b="1" smtClean="0"/>
              <a:t>Context: conceptualizing migration</a:t>
            </a:r>
            <a:endParaRPr lang="en-US" sz="2800" smtClean="0"/>
          </a:p>
        </p:txBody>
      </p:sp>
      <p:sp>
        <p:nvSpPr>
          <p:cNvPr id="12291"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CA" smtClean="0"/>
              <a:t>Two questions: </a:t>
            </a:r>
            <a:r>
              <a:rPr lang="en-CA" sz="2400" smtClean="0"/>
              <a:t>whether and where</a:t>
            </a:r>
          </a:p>
          <a:p>
            <a:pPr eaLnBrk="1" hangingPunct="1">
              <a:lnSpc>
                <a:spcPct val="90000"/>
              </a:lnSpc>
              <a:buFontTx/>
              <a:buNone/>
            </a:pPr>
            <a:r>
              <a:rPr lang="en-CA" smtClean="0"/>
              <a:t>Whether to move: </a:t>
            </a:r>
          </a:p>
          <a:p>
            <a:pPr eaLnBrk="1" hangingPunct="1">
              <a:lnSpc>
                <a:spcPct val="90000"/>
              </a:lnSpc>
              <a:buFontTx/>
              <a:buNone/>
            </a:pPr>
            <a:r>
              <a:rPr lang="en-CA" smtClean="0"/>
              <a:t>	</a:t>
            </a:r>
            <a:r>
              <a:rPr lang="en-CA" sz="2400" smtClean="0"/>
              <a:t>Natural tendency not to move</a:t>
            </a:r>
          </a:p>
          <a:p>
            <a:pPr eaLnBrk="1" hangingPunct="1">
              <a:lnSpc>
                <a:spcPct val="90000"/>
              </a:lnSpc>
              <a:buFontTx/>
              <a:buNone/>
            </a:pPr>
            <a:r>
              <a:rPr lang="en-CA" sz="2400" smtClean="0"/>
              <a:t>	Social integration and life course factors</a:t>
            </a:r>
          </a:p>
          <a:p>
            <a:pPr eaLnBrk="1" hangingPunct="1">
              <a:lnSpc>
                <a:spcPct val="90000"/>
              </a:lnSpc>
              <a:buFontTx/>
              <a:buNone/>
            </a:pPr>
            <a:r>
              <a:rPr lang="en-CA" smtClean="0"/>
              <a:t>Where to move: </a:t>
            </a:r>
            <a:r>
              <a:rPr lang="en-CA" sz="2400" smtClean="0"/>
              <a:t>streams of origins and destinations</a:t>
            </a:r>
          </a:p>
          <a:p>
            <a:pPr eaLnBrk="1" hangingPunct="1">
              <a:lnSpc>
                <a:spcPct val="90000"/>
              </a:lnSpc>
              <a:buFontTx/>
              <a:buNone/>
            </a:pPr>
            <a:r>
              <a:rPr lang="en-CA" sz="2400" smtClean="0"/>
              <a:t>	-Push-pull factors and barriers</a:t>
            </a:r>
          </a:p>
          <a:p>
            <a:pPr eaLnBrk="1" hangingPunct="1">
              <a:lnSpc>
                <a:spcPct val="90000"/>
              </a:lnSpc>
              <a:buFontTx/>
              <a:buNone/>
            </a:pPr>
            <a:r>
              <a:rPr lang="en-CA" sz="2400" smtClean="0"/>
              <a:t>	-Political Economy: mobile populations and demand for labour in the largest cities (Massey et al., 1994)</a:t>
            </a:r>
          </a:p>
          <a:p>
            <a:pPr eaLnBrk="1" hangingPunct="1">
              <a:lnSpc>
                <a:spcPct val="90000"/>
              </a:lnSpc>
              <a:buFontTx/>
              <a:buNone/>
            </a:pPr>
            <a:r>
              <a:rPr lang="en-CA" sz="2400" smtClean="0"/>
              <a:t>	-Transnational perspectives: networks and institutions (Simmons, 2010)</a:t>
            </a:r>
          </a:p>
          <a:p>
            <a:pPr eaLnBrk="1" hangingPunct="1">
              <a:lnSpc>
                <a:spcPct val="90000"/>
              </a:lnSpc>
              <a:buFontTx/>
              <a:buNone/>
            </a:pP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idx="4294967295"/>
          </p:nvPr>
        </p:nvSpPr>
        <p:spPr/>
        <p:txBody>
          <a:bodyPr/>
          <a:lstStyle/>
          <a:p>
            <a:pPr algn="l" eaLnBrk="1" hangingPunct="1"/>
            <a:r>
              <a:rPr lang="en-GB" sz="2800" b="1" smtClean="0"/>
              <a:t>Phases: Pre-contact population</a:t>
            </a:r>
            <a:endParaRPr lang="en-US" sz="2800" smtClean="0"/>
          </a:p>
        </p:txBody>
      </p:sp>
      <p:sp>
        <p:nvSpPr>
          <p:cNvPr id="13315"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endParaRPr lang="en-US" sz="2800" smtClean="0"/>
          </a:p>
          <a:p>
            <a:pPr eaLnBrk="1" hangingPunct="1">
              <a:lnSpc>
                <a:spcPct val="90000"/>
              </a:lnSpc>
              <a:buFontTx/>
              <a:buNone/>
            </a:pPr>
            <a:r>
              <a:rPr lang="en-US" sz="2800" smtClean="0"/>
              <a:t>Estimate of 300,000 (Charbonneau, 1984)</a:t>
            </a:r>
          </a:p>
          <a:p>
            <a:pPr eaLnBrk="1" hangingPunct="1">
              <a:lnSpc>
                <a:spcPct val="90000"/>
              </a:lnSpc>
              <a:buFontTx/>
              <a:buNone/>
            </a:pPr>
            <a:endParaRPr lang="en-US" sz="2800" smtClean="0"/>
          </a:p>
          <a:p>
            <a:pPr eaLnBrk="1" hangingPunct="1">
              <a:lnSpc>
                <a:spcPct val="90000"/>
              </a:lnSpc>
              <a:buFontTx/>
              <a:buNone/>
            </a:pPr>
            <a:r>
              <a:rPr lang="en-US" sz="2800" smtClean="0"/>
              <a:t>It took almost two centuries, 1608-1790 for the European population to reach this figure.</a:t>
            </a:r>
          </a:p>
          <a:p>
            <a:pPr eaLnBrk="1" hangingPunct="1">
              <a:lnSpc>
                <a:spcPct val="90000"/>
              </a:lnSpc>
              <a:buFontTx/>
              <a:buNone/>
            </a:pPr>
            <a:endParaRPr lang="en-US" sz="2800" smtClean="0"/>
          </a:p>
          <a:p>
            <a:pPr eaLnBrk="1" hangingPunct="1">
              <a:lnSpc>
                <a:spcPct val="90000"/>
              </a:lnSpc>
              <a:buFontTx/>
              <a:buNone/>
            </a:pPr>
            <a:r>
              <a:rPr lang="en-US" sz="2800" smtClean="0"/>
              <a:t>Three centuries of aboriginal depopulation (1600-1900).</a:t>
            </a:r>
          </a:p>
          <a:p>
            <a:pPr eaLnBrk="1" hangingPunct="1">
              <a:lnSpc>
                <a:spcPct val="90000"/>
              </a:lnSpc>
              <a:buFontTx/>
              <a:buNone/>
            </a:pPr>
            <a:r>
              <a:rPr lang="en-US" sz="2800" smtClean="0"/>
              <a:t> </a:t>
            </a:r>
            <a:endParaRPr lang="en-US" sz="24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p:txBody>
          <a:bodyPr/>
          <a:lstStyle/>
          <a:p>
            <a:pPr algn="l" eaLnBrk="1" hangingPunct="1"/>
            <a:r>
              <a:rPr lang="en-GB" sz="2800" b="1" smtClean="0"/>
              <a:t>Phases: New France, 1608-1760</a:t>
            </a:r>
            <a:endParaRPr lang="en-US" sz="2800" smtClean="0"/>
          </a:p>
        </p:txBody>
      </p:sp>
      <p:sp>
        <p:nvSpPr>
          <p:cNvPr id="14339"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800" smtClean="0"/>
              <a:t>Charbonneau et al., 2000: During the period of New France, it is estimated that at least 25,000 immigrants had spent at least one winter in the new colony, with 14,000 settling permanently, and 10,000 marrying and having descendants in the colony.</a:t>
            </a:r>
            <a:endParaRPr lang="en-CA" sz="2800" smtClean="0"/>
          </a:p>
          <a:p>
            <a:pPr eaLnBrk="1" hangingPunct="1">
              <a:lnSpc>
                <a:spcPct val="90000"/>
              </a:lnSpc>
              <a:buFontTx/>
              <a:buNone/>
            </a:pPr>
            <a:endParaRPr lang="en-CA" sz="2800" smtClean="0"/>
          </a:p>
          <a:p>
            <a:pPr eaLnBrk="1" hangingPunct="1">
              <a:lnSpc>
                <a:spcPct val="90000"/>
              </a:lnSpc>
              <a:buFontTx/>
              <a:buNone/>
            </a:pPr>
            <a:r>
              <a:rPr lang="en-CA" sz="2800" smtClean="0"/>
              <a:t>1760 Population (white, European):</a:t>
            </a:r>
          </a:p>
          <a:p>
            <a:pPr eaLnBrk="1" hangingPunct="1">
              <a:lnSpc>
                <a:spcPct val="90000"/>
              </a:lnSpc>
              <a:buFontTx/>
              <a:buNone/>
            </a:pPr>
            <a:r>
              <a:rPr lang="en-CA" sz="2400" smtClean="0"/>
              <a:t>	Canada: New France,           70,000</a:t>
            </a:r>
          </a:p>
          <a:p>
            <a:pPr eaLnBrk="1" hangingPunct="1">
              <a:lnSpc>
                <a:spcPct val="90000"/>
              </a:lnSpc>
              <a:buFontTx/>
              <a:buNone/>
            </a:pPr>
            <a:r>
              <a:rPr lang="en-CA" sz="2400" smtClean="0"/>
              <a:t>	USA:      British Colonies, 1,267,800 	</a:t>
            </a:r>
          </a:p>
          <a:p>
            <a:pPr eaLnBrk="1" hangingPunct="1">
              <a:lnSpc>
                <a:spcPct val="90000"/>
              </a:lnSpc>
              <a:buFontTx/>
              <a:buNone/>
            </a:pPr>
            <a:r>
              <a:rPr lang="en-CA" sz="2400" smtClean="0"/>
              <a:t>	US/Canada, 1760:                     </a:t>
            </a:r>
            <a:r>
              <a:rPr lang="en-CA" sz="2400" smtClean="0">
                <a:solidFill>
                  <a:srgbClr val="FF0000"/>
                </a:solidFill>
              </a:rPr>
              <a:t>18.1 times</a:t>
            </a:r>
            <a:endParaRPr lang="en-US" sz="2400" smtClean="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idx="4294967295"/>
          </p:nvPr>
        </p:nvSpPr>
        <p:spPr/>
        <p:txBody>
          <a:bodyPr/>
          <a:lstStyle/>
          <a:p>
            <a:pPr algn="l" eaLnBrk="1" hangingPunct="1"/>
            <a:r>
              <a:rPr lang="en-GB" sz="2800" b="1" smtClean="0"/>
              <a:t>Phases: British Colony, 1760-1860</a:t>
            </a:r>
            <a:endParaRPr lang="en-US" sz="2800" smtClean="0"/>
          </a:p>
        </p:txBody>
      </p:sp>
      <p:sp>
        <p:nvSpPr>
          <p:cNvPr id="15363"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800" dirty="0" smtClean="0"/>
              <a:t>English in Quebec</a:t>
            </a:r>
          </a:p>
          <a:p>
            <a:pPr eaLnBrk="1" hangingPunct="1">
              <a:lnSpc>
                <a:spcPct val="90000"/>
              </a:lnSpc>
              <a:buFontTx/>
              <a:buNone/>
            </a:pPr>
            <a:r>
              <a:rPr lang="en-US" sz="2400" dirty="0" smtClean="0"/>
              <a:t>	1765:      500</a:t>
            </a:r>
          </a:p>
          <a:p>
            <a:pPr eaLnBrk="1" hangingPunct="1">
              <a:lnSpc>
                <a:spcPct val="90000"/>
              </a:lnSpc>
              <a:buFontTx/>
              <a:buNone/>
            </a:pPr>
            <a:r>
              <a:rPr lang="en-US" sz="2400" dirty="0" smtClean="0"/>
              <a:t>	1791: 10,000</a:t>
            </a:r>
          </a:p>
          <a:p>
            <a:pPr eaLnBrk="1" hangingPunct="1">
              <a:lnSpc>
                <a:spcPct val="90000"/>
              </a:lnSpc>
              <a:buFontTx/>
              <a:buNone/>
            </a:pPr>
            <a:r>
              <a:rPr lang="en-US" sz="2800" dirty="0" smtClean="0"/>
              <a:t>United Empire Loyalists: </a:t>
            </a:r>
            <a:r>
              <a:rPr lang="en-US" sz="2400" dirty="0" smtClean="0"/>
              <a:t>40,000 (mostly in 1784)</a:t>
            </a:r>
          </a:p>
          <a:p>
            <a:pPr eaLnBrk="1" hangingPunct="1">
              <a:lnSpc>
                <a:spcPct val="90000"/>
              </a:lnSpc>
              <a:buFontTx/>
              <a:buNone/>
            </a:pPr>
            <a:r>
              <a:rPr lang="en-US" sz="2800" dirty="0" smtClean="0"/>
              <a:t>Britain: </a:t>
            </a:r>
            <a:r>
              <a:rPr lang="en-US" sz="2400" dirty="0" smtClean="0"/>
              <a:t>After war of 1812 and return to peace in Europe and North America: arrivals from Britain increase, … further increases with epidemics in 1830s and potato famine in 1840s. Private and public authorities support immigration from British Isles.</a:t>
            </a:r>
          </a:p>
          <a:p>
            <a:pPr eaLnBrk="1" hangingPunct="1">
              <a:lnSpc>
                <a:spcPct val="90000"/>
              </a:lnSpc>
              <a:buFontTx/>
              <a:buNone/>
            </a:pPr>
            <a:r>
              <a:rPr lang="en-US" sz="2800" dirty="0" smtClean="0"/>
              <a:t>Emigration from Canada to New England: </a:t>
            </a:r>
            <a:r>
              <a:rPr lang="en-US" sz="2400" dirty="0" smtClean="0"/>
              <a:t>gains strength in 1830s for both recent arrivals and population of French descent.</a:t>
            </a:r>
          </a:p>
          <a:p>
            <a:pPr eaLnBrk="1" hangingPunct="1">
              <a:lnSpc>
                <a:spcPct val="90000"/>
              </a:lnSpc>
              <a:buFontTx/>
              <a:buNone/>
            </a:pPr>
            <a:r>
              <a:rPr lang="en-US" sz="2800" dirty="0" smtClean="0"/>
              <a:t> </a:t>
            </a:r>
          </a:p>
          <a:p>
            <a:pPr eaLnBrk="1" hangingPunct="1">
              <a:lnSpc>
                <a:spcPct val="90000"/>
              </a:lnSpc>
              <a:buFontTx/>
              <a:buNone/>
            </a:pPr>
            <a:endParaRPr lang="en-CA" sz="2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p:txBody>
          <a:bodyPr/>
          <a:lstStyle/>
          <a:p>
            <a:pPr algn="l" eaLnBrk="1" hangingPunct="1"/>
            <a:r>
              <a:rPr lang="en-GB" sz="2800" b="1" smtClean="0"/>
              <a:t>Phases: British Colony, 1760-1860</a:t>
            </a:r>
            <a:endParaRPr lang="en-US" sz="2800" smtClean="0"/>
          </a:p>
        </p:txBody>
      </p:sp>
      <p:sp>
        <p:nvSpPr>
          <p:cNvPr id="16387" name="Content Placeholder 2"/>
          <p:cNvSpPr>
            <a:spLocks noGrp="1"/>
          </p:cNvSpPr>
          <p:nvPr>
            <p:ph idx="4294967295"/>
          </p:nvPr>
        </p:nvSpPr>
        <p:spPr>
          <a:xfrm>
            <a:off x="381000" y="1371600"/>
            <a:ext cx="8229600" cy="4525963"/>
          </a:xfrm>
        </p:spPr>
        <p:txBody>
          <a:bodyPr/>
          <a:lstStyle/>
          <a:p>
            <a:pPr eaLnBrk="1" hangingPunct="1">
              <a:lnSpc>
                <a:spcPct val="90000"/>
              </a:lnSpc>
              <a:buFontTx/>
              <a:buNone/>
            </a:pPr>
            <a:r>
              <a:rPr lang="en-US" sz="2400" dirty="0" smtClean="0"/>
              <a:t>1821-1861: total net immigration of 487,000, that is 20% of population increase over the period.</a:t>
            </a:r>
          </a:p>
          <a:p>
            <a:pPr eaLnBrk="1" hangingPunct="1">
              <a:lnSpc>
                <a:spcPct val="90000"/>
              </a:lnSpc>
              <a:buFontTx/>
              <a:buNone/>
            </a:pPr>
            <a:endParaRPr lang="en-US" sz="2800" dirty="0" smtClean="0"/>
          </a:p>
          <a:p>
            <a:pPr eaLnBrk="1" hangingPunct="1">
              <a:lnSpc>
                <a:spcPct val="90000"/>
              </a:lnSpc>
              <a:buFontTx/>
              <a:buNone/>
            </a:pPr>
            <a:r>
              <a:rPr lang="en-US" sz="2800" dirty="0" smtClean="0">
                <a:solidFill>
                  <a:srgbClr val="FF0000"/>
                </a:solidFill>
              </a:rPr>
              <a:t>US and Canada</a:t>
            </a:r>
          </a:p>
          <a:p>
            <a:pPr eaLnBrk="1" hangingPunct="1">
              <a:lnSpc>
                <a:spcPct val="90000"/>
              </a:lnSpc>
              <a:buFontTx/>
              <a:buNone/>
            </a:pPr>
            <a:r>
              <a:rPr lang="en-US" sz="2400" dirty="0" smtClean="0"/>
              <a:t>			</a:t>
            </a:r>
            <a:r>
              <a:rPr lang="en-US" sz="2400" u="sng" dirty="0" smtClean="0"/>
              <a:t>1760*</a:t>
            </a:r>
            <a:r>
              <a:rPr lang="en-US" sz="2400" dirty="0" smtClean="0"/>
              <a:t>	    </a:t>
            </a:r>
            <a:r>
              <a:rPr lang="en-US" sz="2400" u="sng" dirty="0" smtClean="0"/>
              <a:t>1790*</a:t>
            </a:r>
            <a:r>
              <a:rPr lang="en-US" sz="2400" dirty="0" smtClean="0"/>
              <a:t>	</a:t>
            </a:r>
            <a:r>
              <a:rPr lang="en-US" sz="2400" u="sng" dirty="0" smtClean="0"/>
              <a:t>1790**</a:t>
            </a:r>
            <a:r>
              <a:rPr lang="en-US" sz="2400" dirty="0" smtClean="0"/>
              <a:t>      </a:t>
            </a:r>
            <a:r>
              <a:rPr lang="en-US" sz="2400" u="sng" dirty="0" smtClean="0"/>
              <a:t>1860</a:t>
            </a:r>
          </a:p>
          <a:p>
            <a:pPr eaLnBrk="1" hangingPunct="1">
              <a:lnSpc>
                <a:spcPct val="90000"/>
              </a:lnSpc>
              <a:buFontTx/>
              <a:buNone/>
            </a:pPr>
            <a:r>
              <a:rPr lang="en-US" sz="2400" dirty="0" smtClean="0"/>
              <a:t>US		2,267.8   3,172.0	3,929.3      31,443.0	</a:t>
            </a:r>
          </a:p>
          <a:p>
            <a:pPr eaLnBrk="1" hangingPunct="1">
              <a:lnSpc>
                <a:spcPct val="90000"/>
              </a:lnSpc>
              <a:buFontTx/>
              <a:buNone/>
            </a:pPr>
            <a:r>
              <a:rPr lang="en-US" sz="2400" dirty="0" smtClean="0"/>
              <a:t>Canada	     70.0      260.0	   260.0        3,230.0</a:t>
            </a:r>
          </a:p>
          <a:p>
            <a:pPr eaLnBrk="1" hangingPunct="1">
              <a:lnSpc>
                <a:spcPct val="90000"/>
              </a:lnSpc>
              <a:buFontTx/>
              <a:buNone/>
            </a:pPr>
            <a:r>
              <a:rPr lang="en-US" sz="2400" dirty="0" smtClean="0"/>
              <a:t>US/Canada	      </a:t>
            </a:r>
            <a:r>
              <a:rPr lang="en-US" sz="2400" dirty="0" smtClean="0">
                <a:solidFill>
                  <a:srgbClr val="FF0000"/>
                </a:solidFill>
              </a:rPr>
              <a:t>18.1       12.2	     15.1 	     9.7</a:t>
            </a:r>
          </a:p>
          <a:p>
            <a:pPr eaLnBrk="1" hangingPunct="1">
              <a:lnSpc>
                <a:spcPct val="90000"/>
              </a:lnSpc>
              <a:buFontTx/>
              <a:buNone/>
            </a:pPr>
            <a:r>
              <a:rPr lang="en-US" sz="2800" dirty="0" smtClean="0"/>
              <a:t>	</a:t>
            </a:r>
            <a:r>
              <a:rPr lang="en-US" sz="1800" dirty="0" smtClean="0"/>
              <a:t>Note:  * white only, excludes aboriginal and U.S. black</a:t>
            </a:r>
          </a:p>
          <a:p>
            <a:pPr eaLnBrk="1" hangingPunct="1">
              <a:lnSpc>
                <a:spcPct val="90000"/>
              </a:lnSpc>
              <a:buFontTx/>
              <a:buNone/>
            </a:pPr>
            <a:r>
              <a:rPr lang="en-US" sz="1800" dirty="0" smtClean="0"/>
              <a:t>		  ** excludes aboriginal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11934</TotalTime>
  <Words>1427</Words>
  <Application>Microsoft Office PowerPoint</Application>
  <PresentationFormat>On-screen Show (4:3)</PresentationFormat>
  <Paragraphs>464</Paragraphs>
  <Slides>49</Slides>
  <Notes>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2</vt:i4>
      </vt:variant>
      <vt:variant>
        <vt:lpstr>Slide Titles</vt:lpstr>
      </vt:variant>
      <vt:variant>
        <vt:i4>49</vt:i4>
      </vt:variant>
    </vt:vector>
  </HeadingPairs>
  <TitlesOfParts>
    <vt:vector size="53" baseType="lpstr">
      <vt:lpstr>Arial</vt:lpstr>
      <vt:lpstr>Default Design</vt:lpstr>
      <vt:lpstr>Chart</vt:lpstr>
      <vt:lpstr>Document</vt:lpstr>
      <vt:lpstr>Immigration and the population of Canada: The role of policy</vt:lpstr>
      <vt:lpstr>Purpose  </vt:lpstr>
      <vt:lpstr>Outline  </vt:lpstr>
      <vt:lpstr>World Context:  Migration in Population history</vt:lpstr>
      <vt:lpstr>Context: conceptualizing migration</vt:lpstr>
      <vt:lpstr>Phases: Pre-contact population</vt:lpstr>
      <vt:lpstr>Phases: New France, 1608-1760</vt:lpstr>
      <vt:lpstr>Phases: British Colony, 1760-1860</vt:lpstr>
      <vt:lpstr>Phases: British Colony, 1760-1860</vt:lpstr>
      <vt:lpstr>Phases: Net out migration, 1860-1896</vt:lpstr>
      <vt:lpstr>Phases: First wave of post-Confederation immigration, 1897-1913</vt:lpstr>
      <vt:lpstr>Phases: Interlude, 1914-1945</vt:lpstr>
      <vt:lpstr>Phases: 1946-1961, post-war white</vt:lpstr>
      <vt:lpstr>Phases: 1962-1988, diversification of origins</vt:lpstr>
      <vt:lpstr>Phases: 1989-present, sustained high levels</vt:lpstr>
      <vt:lpstr>Immigration levels and youth unemployment, 1976-2011 (source: Bélanger, 2013)</vt:lpstr>
      <vt:lpstr>Relative size of US and Canada</vt:lpstr>
      <vt:lpstr>Figure 1. Immigration, emigration and temporary entries, 1985-2008</vt:lpstr>
      <vt:lpstr>Immigration, emigration and temporary </vt:lpstr>
      <vt:lpstr>Temporary resident entries</vt:lpstr>
      <vt:lpstr>Figure 2. Class of arrival, 1978-2008</vt:lpstr>
      <vt:lpstr>Economic immigrants, principal applicants</vt:lpstr>
      <vt:lpstr>Figure 4. Percent foreign born, Canada and provinces, 2011</vt:lpstr>
      <vt:lpstr>Demographic impact of immigration, 2006</vt:lpstr>
      <vt:lpstr>Population size and age distribution under various immigration assumptions, 2036 and 2061 (source: Kerr and Beaujot, 2013)</vt:lpstr>
      <vt:lpstr>Socio-cultural impact of immigration</vt:lpstr>
      <vt:lpstr>Table 3. Births and net migration, Australia, Canada, New Zealand and United States, 1950-2010</vt:lpstr>
      <vt:lpstr>Table 4. Percent foreign born, 1960-2010, by continent and specific countries</vt:lpstr>
      <vt:lpstr>Place of birth of immigrants, 1946-2011</vt:lpstr>
      <vt:lpstr>Socio-cultural impact of immigration</vt:lpstr>
      <vt:lpstr>Socio-cultural impact of immigration</vt:lpstr>
      <vt:lpstr>Socio-cultural impact of immigration: languages</vt:lpstr>
      <vt:lpstr>Socio-economic impact of immigration, ages 25-64, 2006</vt:lpstr>
      <vt:lpstr>Average total income, 2005, ages 45-54</vt:lpstr>
      <vt:lpstr>Average entry employment earnings by immigration category and tax year (2008 dollars) (source: Kustec, 2012: 17)</vt:lpstr>
      <vt:lpstr>Rate of employment by region, ages 25-54, 2011 (source: Statistics Canada, 2012: 11)</vt:lpstr>
      <vt:lpstr>Economic welfare of immigrant cohorts</vt:lpstr>
      <vt:lpstr>Earnings of immigrants compared to Canadian born, full-time workers, by years since immigration, 1975-2004 (Source: Picot and Sweetman, 2012: 37)</vt:lpstr>
      <vt:lpstr>Declining economic welfare of immigrants over successive cohorts (source: Picot and Hou, 2003)</vt:lpstr>
      <vt:lpstr>Declining economic welfare of immigrants : other explanations -- Discrimination</vt:lpstr>
      <vt:lpstr>Declining economic welfare of immigrants : other explanations -- Discrimination</vt:lpstr>
      <vt:lpstr>Declining economic welfare of immigrants : other explanations – Number of immigrants</vt:lpstr>
      <vt:lpstr>Declining economic welfare of immigrants : other explanations – Number of immigrants</vt:lpstr>
      <vt:lpstr>Discussion</vt:lpstr>
      <vt:lpstr>Discussion: Labour shortage</vt:lpstr>
      <vt:lpstr>Discussion: Policy</vt:lpstr>
      <vt:lpstr>Discussion</vt:lpstr>
      <vt:lpstr>Thank you</vt:lpstr>
      <vt:lpstr>Demographics: role of immigration in population growth </vt:lpstr>
    </vt:vector>
  </TitlesOfParts>
  <Company>Social Science Centre Network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abarszc2</dc:creator>
  <cp:lastModifiedBy>rampx</cp:lastModifiedBy>
  <cp:revision>547</cp:revision>
  <dcterms:created xsi:type="dcterms:W3CDTF">2008-08-21T16:54:42Z</dcterms:created>
  <dcterms:modified xsi:type="dcterms:W3CDTF">2014-12-16T21:03:13Z</dcterms:modified>
</cp:coreProperties>
</file>